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2.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3.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4.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1"/>
  </p:sldMasterIdLst>
  <p:notesMasterIdLst>
    <p:notesMasterId r:id="rId18"/>
  </p:notesMasterIdLst>
  <p:sldIdLst>
    <p:sldId id="256" r:id="rId2"/>
    <p:sldId id="269" r:id="rId3"/>
    <p:sldId id="270" r:id="rId4"/>
    <p:sldId id="271" r:id="rId5"/>
    <p:sldId id="272" r:id="rId6"/>
    <p:sldId id="273" r:id="rId7"/>
    <p:sldId id="274" r:id="rId8"/>
    <p:sldId id="275" r:id="rId9"/>
    <p:sldId id="276" r:id="rId10"/>
    <p:sldId id="277" r:id="rId11"/>
    <p:sldId id="278" r:id="rId12"/>
    <p:sldId id="279" r:id="rId13"/>
    <p:sldId id="280" r:id="rId14"/>
    <p:sldId id="281" r:id="rId15"/>
    <p:sldId id="282" r:id="rId16"/>
    <p:sldId id="283"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756"/>
    <p:restoredTop sz="96312"/>
  </p:normalViewPr>
  <p:slideViewPr>
    <p:cSldViewPr snapToGrid="0">
      <p:cViewPr varScale="1">
        <p:scale>
          <a:sx n="124" d="100"/>
          <a:sy n="124" d="100"/>
        </p:scale>
        <p:origin x="200" y="9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C6373C-5DF6-7F48-8C61-5DE1E4A5F391}" type="datetimeFigureOut">
              <a:rPr lang="en-US" smtClean="0"/>
              <a:t>5/8/23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4CF43F-F675-2146-AD64-141721796ECB}" type="slidenum">
              <a:rPr lang="en-US" smtClean="0"/>
              <a:t>‹#›</a:t>
            </a:fld>
            <a:endParaRPr lang="en-US"/>
          </a:p>
        </p:txBody>
      </p:sp>
    </p:spTree>
    <p:extLst>
      <p:ext uri="{BB962C8B-B14F-4D97-AF65-F5344CB8AC3E}">
        <p14:creationId xmlns:p14="http://schemas.microsoft.com/office/powerpoint/2010/main" val="4618903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Today we are going to discuss about Credit Card Fraud Detection System. Hope this session will be interesting and engaging</a:t>
            </a:r>
          </a:p>
        </p:txBody>
      </p:sp>
      <p:sp>
        <p:nvSpPr>
          <p:cNvPr id="4" name="Slide Number Placeholder 3"/>
          <p:cNvSpPr>
            <a:spLocks noGrp="1"/>
          </p:cNvSpPr>
          <p:nvPr>
            <p:ph type="sldNum" sz="quarter" idx="5"/>
          </p:nvPr>
        </p:nvSpPr>
        <p:spPr/>
        <p:txBody>
          <a:bodyPr/>
          <a:lstStyle/>
          <a:p>
            <a:fld id="{224CF43F-F675-2146-AD64-141721796ECB}" type="slidenum">
              <a:rPr lang="en-US" smtClean="0"/>
              <a:t>1</a:t>
            </a:fld>
            <a:endParaRPr lang="en-US"/>
          </a:p>
        </p:txBody>
      </p:sp>
    </p:spTree>
    <p:extLst>
      <p:ext uri="{BB962C8B-B14F-4D97-AF65-F5344CB8AC3E}">
        <p14:creationId xmlns:p14="http://schemas.microsoft.com/office/powerpoint/2010/main" val="26362016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4CF43F-F675-2146-AD64-141721796ECB}" type="slidenum">
              <a:rPr lang="en-US" smtClean="0"/>
              <a:t>10</a:t>
            </a:fld>
            <a:endParaRPr lang="en-US"/>
          </a:p>
        </p:txBody>
      </p:sp>
    </p:spTree>
    <p:extLst>
      <p:ext uri="{BB962C8B-B14F-4D97-AF65-F5344CB8AC3E}">
        <p14:creationId xmlns:p14="http://schemas.microsoft.com/office/powerpoint/2010/main" val="22931647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4CF43F-F675-2146-AD64-141721796ECB}" type="slidenum">
              <a:rPr lang="en-US" smtClean="0"/>
              <a:t>11</a:t>
            </a:fld>
            <a:endParaRPr lang="en-US"/>
          </a:p>
        </p:txBody>
      </p:sp>
    </p:spTree>
    <p:extLst>
      <p:ext uri="{BB962C8B-B14F-4D97-AF65-F5344CB8AC3E}">
        <p14:creationId xmlns:p14="http://schemas.microsoft.com/office/powerpoint/2010/main" val="39894533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4CF43F-F675-2146-AD64-141721796ECB}" type="slidenum">
              <a:rPr lang="en-US" smtClean="0"/>
              <a:t>12</a:t>
            </a:fld>
            <a:endParaRPr lang="en-US"/>
          </a:p>
        </p:txBody>
      </p:sp>
    </p:spTree>
    <p:extLst>
      <p:ext uri="{BB962C8B-B14F-4D97-AF65-F5344CB8AC3E}">
        <p14:creationId xmlns:p14="http://schemas.microsoft.com/office/powerpoint/2010/main" val="16972491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4CF43F-F675-2146-AD64-141721796ECB}" type="slidenum">
              <a:rPr lang="en-US" smtClean="0"/>
              <a:t>13</a:t>
            </a:fld>
            <a:endParaRPr lang="en-US"/>
          </a:p>
        </p:txBody>
      </p:sp>
    </p:spTree>
    <p:extLst>
      <p:ext uri="{BB962C8B-B14F-4D97-AF65-F5344CB8AC3E}">
        <p14:creationId xmlns:p14="http://schemas.microsoft.com/office/powerpoint/2010/main" val="16066361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4CF43F-F675-2146-AD64-141721796ECB}" type="slidenum">
              <a:rPr lang="en-US" smtClean="0"/>
              <a:t>14</a:t>
            </a:fld>
            <a:endParaRPr lang="en-US"/>
          </a:p>
        </p:txBody>
      </p:sp>
    </p:spTree>
    <p:extLst>
      <p:ext uri="{BB962C8B-B14F-4D97-AF65-F5344CB8AC3E}">
        <p14:creationId xmlns:p14="http://schemas.microsoft.com/office/powerpoint/2010/main" val="31877540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4CF43F-F675-2146-AD64-141721796ECB}" type="slidenum">
              <a:rPr lang="en-US" smtClean="0"/>
              <a:t>15</a:t>
            </a:fld>
            <a:endParaRPr lang="en-US"/>
          </a:p>
        </p:txBody>
      </p:sp>
    </p:spTree>
    <p:extLst>
      <p:ext uri="{BB962C8B-B14F-4D97-AF65-F5344CB8AC3E}">
        <p14:creationId xmlns:p14="http://schemas.microsoft.com/office/powerpoint/2010/main" val="10921705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everyone for joining me in this session today. I am more than happy to answer any questions. Please feel free to reach out to me.</a:t>
            </a:r>
          </a:p>
        </p:txBody>
      </p:sp>
      <p:sp>
        <p:nvSpPr>
          <p:cNvPr id="4" name="Slide Number Placeholder 3"/>
          <p:cNvSpPr>
            <a:spLocks noGrp="1"/>
          </p:cNvSpPr>
          <p:nvPr>
            <p:ph type="sldNum" sz="quarter" idx="5"/>
          </p:nvPr>
        </p:nvSpPr>
        <p:spPr/>
        <p:txBody>
          <a:bodyPr/>
          <a:lstStyle/>
          <a:p>
            <a:fld id="{224CF43F-F675-2146-AD64-141721796ECB}" type="slidenum">
              <a:rPr lang="en-US" smtClean="0"/>
              <a:t>16</a:t>
            </a:fld>
            <a:endParaRPr lang="en-US"/>
          </a:p>
        </p:txBody>
      </p:sp>
    </p:spTree>
    <p:extLst>
      <p:ext uri="{BB962C8B-B14F-4D97-AF65-F5344CB8AC3E}">
        <p14:creationId xmlns:p14="http://schemas.microsoft.com/office/powerpoint/2010/main" val="3842078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4CF43F-F675-2146-AD64-141721796ECB}" type="slidenum">
              <a:rPr lang="en-US" smtClean="0"/>
              <a:t>2</a:t>
            </a:fld>
            <a:endParaRPr lang="en-US"/>
          </a:p>
        </p:txBody>
      </p:sp>
    </p:spTree>
    <p:extLst>
      <p:ext uri="{BB962C8B-B14F-4D97-AF65-F5344CB8AC3E}">
        <p14:creationId xmlns:p14="http://schemas.microsoft.com/office/powerpoint/2010/main" val="20117632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step is Data Collection - As part of this step, we have collected required data from Kaggle</a:t>
            </a:r>
          </a:p>
          <a:p>
            <a:endParaRPr lang="en-US" dirty="0"/>
          </a:p>
          <a:p>
            <a:r>
              <a:rPr lang="en-US" dirty="0"/>
              <a:t>Next step is Data Cleansing and Transformation - As part of this step, we have cleansed and transformed data as per the project requirements.</a:t>
            </a:r>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step is Exploratory Data Analysis - As part of this step, we have various visualizations which will explain the data sourced for this project.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step is Build and train model - As part of this step, we have built and trained various models.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Last step is Model Evaluation - As part of  this step, we have evaluated all the models and compared the accuracy score.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224CF43F-F675-2146-AD64-141721796ECB}" type="slidenum">
              <a:rPr lang="en-US" smtClean="0"/>
              <a:t>3</a:t>
            </a:fld>
            <a:endParaRPr lang="en-US"/>
          </a:p>
        </p:txBody>
      </p:sp>
    </p:spTree>
    <p:extLst>
      <p:ext uri="{BB962C8B-B14F-4D97-AF65-F5344CB8AC3E}">
        <p14:creationId xmlns:p14="http://schemas.microsoft.com/office/powerpoint/2010/main" val="5795476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two slides are about Data preparation, As part of this step, we have used two datasets one is training dataset and the other is test dataset. However, we have combined these datasets before building the models as these datasets are imbalanced, we have applied sampling to balance the datasets and then split into training and test datasets.</a:t>
            </a:r>
          </a:p>
        </p:txBody>
      </p:sp>
      <p:sp>
        <p:nvSpPr>
          <p:cNvPr id="4" name="Slide Number Placeholder 3"/>
          <p:cNvSpPr>
            <a:spLocks noGrp="1"/>
          </p:cNvSpPr>
          <p:nvPr>
            <p:ph type="sldNum" sz="quarter" idx="5"/>
          </p:nvPr>
        </p:nvSpPr>
        <p:spPr/>
        <p:txBody>
          <a:bodyPr/>
          <a:lstStyle/>
          <a:p>
            <a:fld id="{224CF43F-F675-2146-AD64-141721796ECB}" type="slidenum">
              <a:rPr lang="en-US" smtClean="0"/>
              <a:t>4</a:t>
            </a:fld>
            <a:endParaRPr lang="en-US"/>
          </a:p>
        </p:txBody>
      </p:sp>
    </p:spTree>
    <p:extLst>
      <p:ext uri="{BB962C8B-B14F-4D97-AF65-F5344CB8AC3E}">
        <p14:creationId xmlns:p14="http://schemas.microsoft.com/office/powerpoint/2010/main" val="22399100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4CF43F-F675-2146-AD64-141721796ECB}" type="slidenum">
              <a:rPr lang="en-US" smtClean="0"/>
              <a:t>5</a:t>
            </a:fld>
            <a:endParaRPr lang="en-US"/>
          </a:p>
        </p:txBody>
      </p:sp>
    </p:spTree>
    <p:extLst>
      <p:ext uri="{BB962C8B-B14F-4D97-AF65-F5344CB8AC3E}">
        <p14:creationId xmlns:p14="http://schemas.microsoft.com/office/powerpoint/2010/main" val="1801635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is about Exploratory Data Analysis - here we have plotted two graphs. The first one is Fraud vs Gender. As per this graph, Men were involved in more frauds than women.</a:t>
            </a:r>
          </a:p>
          <a:p>
            <a:endParaRPr lang="en-US" dirty="0"/>
          </a:p>
          <a:p>
            <a:r>
              <a:rPr lang="en-US" dirty="0"/>
              <a:t>The second graph is about fraud per category, upon analyzing the graph, we see that gas and transportation has more fraud and travel has the least</a:t>
            </a:r>
          </a:p>
        </p:txBody>
      </p:sp>
      <p:sp>
        <p:nvSpPr>
          <p:cNvPr id="4" name="Slide Number Placeholder 3"/>
          <p:cNvSpPr>
            <a:spLocks noGrp="1"/>
          </p:cNvSpPr>
          <p:nvPr>
            <p:ph type="sldNum" sz="quarter" idx="5"/>
          </p:nvPr>
        </p:nvSpPr>
        <p:spPr/>
        <p:txBody>
          <a:bodyPr/>
          <a:lstStyle/>
          <a:p>
            <a:fld id="{224CF43F-F675-2146-AD64-141721796ECB}" type="slidenum">
              <a:rPr lang="en-US" smtClean="0"/>
              <a:t>6</a:t>
            </a:fld>
            <a:endParaRPr lang="en-US"/>
          </a:p>
        </p:txBody>
      </p:sp>
    </p:spTree>
    <p:extLst>
      <p:ext uri="{BB962C8B-B14F-4D97-AF65-F5344CB8AC3E}">
        <p14:creationId xmlns:p14="http://schemas.microsoft.com/office/powerpoint/2010/main" val="35184456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is also about </a:t>
            </a:r>
            <a:r>
              <a:rPr lang="en-US" dirty="0" err="1"/>
              <a:t>eda</a:t>
            </a:r>
            <a:r>
              <a:rPr lang="en-US" dirty="0"/>
              <a:t>, this graph shows how all the columns are distributed</a:t>
            </a:r>
          </a:p>
        </p:txBody>
      </p:sp>
      <p:sp>
        <p:nvSpPr>
          <p:cNvPr id="4" name="Slide Number Placeholder 3"/>
          <p:cNvSpPr>
            <a:spLocks noGrp="1"/>
          </p:cNvSpPr>
          <p:nvPr>
            <p:ph type="sldNum" sz="quarter" idx="5"/>
          </p:nvPr>
        </p:nvSpPr>
        <p:spPr/>
        <p:txBody>
          <a:bodyPr/>
          <a:lstStyle/>
          <a:p>
            <a:fld id="{224CF43F-F675-2146-AD64-141721796ECB}" type="slidenum">
              <a:rPr lang="en-US" smtClean="0"/>
              <a:t>7</a:t>
            </a:fld>
            <a:endParaRPr lang="en-US"/>
          </a:p>
        </p:txBody>
      </p:sp>
    </p:spTree>
    <p:extLst>
      <p:ext uri="{BB962C8B-B14F-4D97-AF65-F5344CB8AC3E}">
        <p14:creationId xmlns:p14="http://schemas.microsoft.com/office/powerpoint/2010/main" val="24074589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4CF43F-F675-2146-AD64-141721796ECB}" type="slidenum">
              <a:rPr lang="en-US" smtClean="0"/>
              <a:t>8</a:t>
            </a:fld>
            <a:endParaRPr lang="en-US"/>
          </a:p>
        </p:txBody>
      </p:sp>
    </p:spTree>
    <p:extLst>
      <p:ext uri="{BB962C8B-B14F-4D97-AF65-F5344CB8AC3E}">
        <p14:creationId xmlns:p14="http://schemas.microsoft.com/office/powerpoint/2010/main" val="19226246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4CF43F-F675-2146-AD64-141721796ECB}" type="slidenum">
              <a:rPr lang="en-US" smtClean="0"/>
              <a:t>9</a:t>
            </a:fld>
            <a:endParaRPr lang="en-US"/>
          </a:p>
        </p:txBody>
      </p:sp>
    </p:spTree>
    <p:extLst>
      <p:ext uri="{BB962C8B-B14F-4D97-AF65-F5344CB8AC3E}">
        <p14:creationId xmlns:p14="http://schemas.microsoft.com/office/powerpoint/2010/main" val="42790723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1008460-8B2F-4AAA-A4E2-10730069204C}" type="datetimeFigureOut">
              <a:rPr lang="en-US" smtClean="0"/>
              <a:t>5/8/23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1385645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008460-8B2F-4AAA-A4E2-10730069204C}" type="datetimeFigureOut">
              <a:rPr lang="en-US" smtClean="0"/>
              <a:t>5/8/23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4645460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008460-8B2F-4AAA-A4E2-10730069204C}" type="datetimeFigureOut">
              <a:rPr lang="en-US" smtClean="0"/>
              <a:t>5/8/23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3918268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008460-8B2F-4AAA-A4E2-10730069204C}" type="datetimeFigureOut">
              <a:rPr lang="en-US" smtClean="0"/>
              <a:t>5/8/23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5803093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008460-8B2F-4AAA-A4E2-10730069204C}" type="datetimeFigureOut">
              <a:rPr lang="en-US" smtClean="0"/>
              <a:t>5/8/23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0352347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1008460-8B2F-4AAA-A4E2-10730069204C}" type="datetimeFigureOut">
              <a:rPr lang="en-US" smtClean="0"/>
              <a:t>5/8/23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734522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1008460-8B2F-4AAA-A4E2-10730069204C}" type="datetimeFigureOut">
              <a:rPr lang="en-US" smtClean="0"/>
              <a:t>5/8/23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3772050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1008460-8B2F-4AAA-A4E2-10730069204C}" type="datetimeFigureOut">
              <a:rPr lang="en-US" smtClean="0"/>
              <a:t>5/8/23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9955886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008460-8B2F-4AAA-A4E2-10730069204C}" type="datetimeFigureOut">
              <a:rPr lang="en-US" smtClean="0"/>
              <a:t>5/8/23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4314771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008460-8B2F-4AAA-A4E2-10730069204C}" type="datetimeFigureOut">
              <a:rPr lang="en-US" smtClean="0"/>
              <a:t>5/8/23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0895924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008460-8B2F-4AAA-A4E2-10730069204C}" type="datetimeFigureOut">
              <a:rPr lang="en-US" smtClean="0"/>
              <a:t>5/8/23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4580854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008460-8B2F-4AAA-A4E2-10730069204C}" type="datetimeFigureOut">
              <a:rPr lang="en-US" smtClean="0"/>
              <a:pPr/>
              <a:t>5/8/23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46259B-8396-46CD-AD42-FDEDA89DA278}" type="slidenum">
              <a:rPr lang="en-US" smtClean="0"/>
              <a:pPr/>
              <a:t>‹#›</a:t>
            </a:fld>
            <a:endParaRPr lang="en-US" dirty="0"/>
          </a:p>
        </p:txBody>
      </p:sp>
    </p:spTree>
    <p:extLst>
      <p:ext uri="{BB962C8B-B14F-4D97-AF65-F5344CB8AC3E}">
        <p14:creationId xmlns:p14="http://schemas.microsoft.com/office/powerpoint/2010/main" val="1347778908"/>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https://researchleap.com/fraud-theories-white-collar-crimes-lessons-nigerian-banking-industry/" TargetMode="External"/><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hyperlink" Target="https://researchleap.com/fraud-theories-white-collar-crimes-lessons-nigerian-banking-industry/" TargetMode="External"/><Relationship Id="rId5" Type="http://schemas.openxmlformats.org/officeDocument/2006/relationships/image" Target="../media/image1.jp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11.m4a"/><Relationship Id="rId7" Type="http://schemas.openxmlformats.org/officeDocument/2006/relationships/hyperlink" Target="https://researchleap.com/fraud-theories-white-collar-crimes-lessons-nigerian-banking-industry/" TargetMode="External"/><Relationship Id="rId2" Type="http://schemas.microsoft.com/office/2007/relationships/media" Target="../media/media11.m4a"/><Relationship Id="rId1" Type="http://schemas.openxmlformats.org/officeDocument/2006/relationships/tags" Target="../tags/tag3.xml"/><Relationship Id="rId6" Type="http://schemas.openxmlformats.org/officeDocument/2006/relationships/image" Target="../media/image1.jpg"/><Relationship Id="rId5" Type="http://schemas.openxmlformats.org/officeDocument/2006/relationships/notesSlide" Target="../notesSlides/notesSlide11.xml"/><Relationship Id="rId4"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xml"/><Relationship Id="rId7" Type="http://schemas.openxmlformats.org/officeDocument/2006/relationships/image" Target="../media/image8.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hyperlink" Target="https://researchleap.com/fraud-theories-white-collar-crimes-lessons-nigerian-banking-industry/" TargetMode="External"/><Relationship Id="rId5" Type="http://schemas.openxmlformats.org/officeDocument/2006/relationships/image" Target="../media/image1.jp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hyperlink" Target="https://researchleap.com/fraud-theories-white-collar-crimes-lessons-nigerian-banking-industry/" TargetMode="External"/><Relationship Id="rId5" Type="http://schemas.openxmlformats.org/officeDocument/2006/relationships/image" Target="../media/image1.jp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14.m4a"/><Relationship Id="rId7" Type="http://schemas.openxmlformats.org/officeDocument/2006/relationships/hyperlink" Target="https://researchleap.com/fraud-theories-white-collar-crimes-lessons-nigerian-banking-industry/" TargetMode="External"/><Relationship Id="rId2" Type="http://schemas.microsoft.com/office/2007/relationships/media" Target="../media/media14.m4a"/><Relationship Id="rId1" Type="http://schemas.openxmlformats.org/officeDocument/2006/relationships/tags" Target="../tags/tag4.xml"/><Relationship Id="rId6" Type="http://schemas.openxmlformats.org/officeDocument/2006/relationships/image" Target="../media/image1.jpg"/><Relationship Id="rId5" Type="http://schemas.openxmlformats.org/officeDocument/2006/relationships/notesSlide" Target="../notesSlides/notesSlide14.xml"/><Relationship Id="rId4"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openxmlformats.org/officeDocument/2006/relationships/hyperlink" Target="https://www.kaggle.com/code/nathanxiang/credit-card-fraud-analysis-and-modeling" TargetMode="External"/><Relationship Id="rId3" Type="http://schemas.openxmlformats.org/officeDocument/2006/relationships/slideLayout" Target="../slideLayouts/slideLayout1.xml"/><Relationship Id="rId7" Type="http://schemas.openxmlformats.org/officeDocument/2006/relationships/hyperlink" Target="https://www.kaggle.com/datasets/kartik2112/fraud-detection?select=fraudTrain.csv" TargetMode="Externa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hyperlink" Target="https://researchleap.com/fraud-theories-white-collar-crimes-lessons-nigerian-banking-industry/" TargetMode="External"/><Relationship Id="rId5" Type="http://schemas.openxmlformats.org/officeDocument/2006/relationships/image" Target="../media/image1.jpg"/><Relationship Id="rId4" Type="http://schemas.openxmlformats.org/officeDocument/2006/relationships/notesSlide" Target="../notesSlides/notesSlide15.xml"/><Relationship Id="rId9"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hyperlink" Target="https://researchleap.com/fraud-theories-white-collar-crimes-lessons-nigerian-banking-industry/" TargetMode="External"/><Relationship Id="rId5" Type="http://schemas.openxmlformats.org/officeDocument/2006/relationships/image" Target="../media/image1.jpg"/><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2.m4a"/><Relationship Id="rId7" Type="http://schemas.openxmlformats.org/officeDocument/2006/relationships/hyperlink" Target="https://researchleap.com/fraud-theories-white-collar-crimes-lessons-nigerian-banking-industry/" TargetMode="External"/><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1.jpg"/><Relationship Id="rId5" Type="http://schemas.openxmlformats.org/officeDocument/2006/relationships/notesSlide" Target="../notesSlides/notesSlide2.xml"/><Relationship Id="rId4"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hyperlink" Target="https://researchleap.com/fraud-theories-white-collar-crimes-lessons-nigerian-banking-industry/" TargetMode="External"/><Relationship Id="rId5" Type="http://schemas.openxmlformats.org/officeDocument/2006/relationships/image" Target="../media/image1.jp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hyperlink" Target="https://researchleap.com/fraud-theories-white-collar-crimes-lessons-nigerian-banking-industry/" TargetMode="External"/><Relationship Id="rId5" Type="http://schemas.openxmlformats.org/officeDocument/2006/relationships/image" Target="../media/image1.jp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hyperlink" Target="https://researchleap.com/fraud-theories-white-collar-crimes-lessons-nigerian-banking-industry/" TargetMode="External"/><Relationship Id="rId5" Type="http://schemas.openxmlformats.org/officeDocument/2006/relationships/image" Target="../media/image1.jp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hyperlink" Target="https://researchleap.com/fraud-theories-white-collar-crimes-lessons-nigerian-banking-industry/" TargetMode="External"/><Relationship Id="rId5" Type="http://schemas.openxmlformats.org/officeDocument/2006/relationships/image" Target="../media/image1.jpg"/><Relationship Id="rId4" Type="http://schemas.openxmlformats.org/officeDocument/2006/relationships/notesSlide" Target="../notesSlides/notesSlide6.xml"/><Relationship Id="rId9"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xml"/><Relationship Id="rId7" Type="http://schemas.openxmlformats.org/officeDocument/2006/relationships/image" Target="../media/image7.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hyperlink" Target="https://researchleap.com/fraud-theories-white-collar-crimes-lessons-nigerian-banking-industry/" TargetMode="External"/><Relationship Id="rId5" Type="http://schemas.openxmlformats.org/officeDocument/2006/relationships/image" Target="../media/image1.jp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8.m4a"/><Relationship Id="rId7" Type="http://schemas.openxmlformats.org/officeDocument/2006/relationships/hyperlink" Target="https://researchleap.com/fraud-theories-white-collar-crimes-lessons-nigerian-banking-industry/" TargetMode="External"/><Relationship Id="rId2" Type="http://schemas.microsoft.com/office/2007/relationships/media" Target="../media/media8.m4a"/><Relationship Id="rId1" Type="http://schemas.openxmlformats.org/officeDocument/2006/relationships/tags" Target="../tags/tag2.xml"/><Relationship Id="rId6" Type="http://schemas.openxmlformats.org/officeDocument/2006/relationships/image" Target="../media/image1.jpg"/><Relationship Id="rId5" Type="http://schemas.openxmlformats.org/officeDocument/2006/relationships/notesSlide" Target="../notesSlides/notesSlide8.xml"/><Relationship Id="rId4"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hyperlink" Target="https://researchleap.com/fraud-theories-white-collar-crimes-lessons-nigerian-banking-industry/" TargetMode="External"/><Relationship Id="rId5" Type="http://schemas.openxmlformats.org/officeDocument/2006/relationships/image" Target="../media/image1.jp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A9D18ED-606A-D686-0A48-1B1FA40D7914}"/>
              </a:ext>
            </a:extLst>
          </p:cNvPr>
          <p:cNvPicPr>
            <a:picLocks noChangeAspect="1"/>
          </p:cNvPicPr>
          <p:nvPr/>
        </p:nvPicPr>
        <p:blipFill rotWithShape="1">
          <a:blip r:embed="rId5">
            <a:extLst>
              <a:ext uri="{837473B0-CC2E-450A-ABE3-18F120FF3D39}">
                <a1611:picAttrSrcUrl xmlns:a1611="http://schemas.microsoft.com/office/drawing/2016/11/main" r:id="rId6"/>
              </a:ext>
            </a:extLst>
          </a:blip>
          <a:srcRect l="2701" t="9091" r="38408"/>
          <a:stretch/>
        </p:blipFill>
        <p:spPr>
          <a:xfrm>
            <a:off x="3523488" y="10"/>
            <a:ext cx="8668512" cy="6857990"/>
          </a:xfrm>
          <a:prstGeom prst="rect">
            <a:avLst/>
          </a:prstGeom>
        </p:spPr>
      </p:pic>
      <p:sp>
        <p:nvSpPr>
          <p:cNvPr id="23" name="Rectangle 22">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6B5A202-8EC5-31E9-F587-CE6B8E5381E6}"/>
              </a:ext>
            </a:extLst>
          </p:cNvPr>
          <p:cNvSpPr>
            <a:spLocks noGrp="1"/>
          </p:cNvSpPr>
          <p:nvPr>
            <p:ph type="ctrTitle"/>
          </p:nvPr>
        </p:nvSpPr>
        <p:spPr>
          <a:xfrm>
            <a:off x="477981" y="1122363"/>
            <a:ext cx="4023360" cy="3204134"/>
          </a:xfrm>
        </p:spPr>
        <p:txBody>
          <a:bodyPr anchor="b">
            <a:normAutofit/>
          </a:bodyPr>
          <a:lstStyle/>
          <a:p>
            <a:pPr algn="l"/>
            <a:r>
              <a:rPr lang="en-US" sz="4800" dirty="0"/>
              <a:t>CREDIT CARD FRAUD PREDICTION</a:t>
            </a:r>
          </a:p>
        </p:txBody>
      </p:sp>
      <p:sp>
        <p:nvSpPr>
          <p:cNvPr id="3" name="Subtitle 2">
            <a:extLst>
              <a:ext uri="{FF2B5EF4-FFF2-40B4-BE49-F238E27FC236}">
                <a16:creationId xmlns:a16="http://schemas.microsoft.com/office/drawing/2014/main" id="{4264BE24-7AD5-7C1C-3B45-62FF052781BD}"/>
              </a:ext>
            </a:extLst>
          </p:cNvPr>
          <p:cNvSpPr>
            <a:spLocks noGrp="1"/>
          </p:cNvSpPr>
          <p:nvPr>
            <p:ph type="subTitle" idx="1"/>
          </p:nvPr>
        </p:nvSpPr>
        <p:spPr>
          <a:xfrm>
            <a:off x="477980" y="4872922"/>
            <a:ext cx="4023359" cy="1208141"/>
          </a:xfrm>
        </p:spPr>
        <p:txBody>
          <a:bodyPr>
            <a:normAutofit/>
          </a:bodyPr>
          <a:lstStyle/>
          <a:p>
            <a:pPr algn="l"/>
            <a:r>
              <a:rPr lang="en-US" sz="2000"/>
              <a:t>Soma Shekar Vayuvegula</a:t>
            </a:r>
          </a:p>
        </p:txBody>
      </p:sp>
      <p:sp>
        <p:nvSpPr>
          <p:cNvPr id="25" name="Rectangle 2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7" name="Rectangle 2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Audio 6">
            <a:hlinkClick r:id="" action="ppaction://media"/>
            <a:extLst>
              <a:ext uri="{FF2B5EF4-FFF2-40B4-BE49-F238E27FC236}">
                <a16:creationId xmlns:a16="http://schemas.microsoft.com/office/drawing/2014/main" id="{DA08607F-05E4-C586-57D6-698DF3433A6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77732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4547"/>
    </mc:Choice>
    <mc:Fallback>
      <p:transition spd="slow" advTm="145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10" presetClass="entr" presetSubtype="0" fill="hold" grpId="0" nodeType="withEffect">
                                  <p:stCondLst>
                                    <p:cond delay="2000"/>
                                  </p:stCondLst>
                                  <p:iterate type="lt">
                                    <p:tmPct val="10000"/>
                                  </p:iterate>
                                  <p:childTnLst>
                                    <p:set>
                                      <p:cBhvr>
                                        <p:cTn id="8" dur="1" fill="hold">
                                          <p:stCondLst>
                                            <p:cond delay="0"/>
                                          </p:stCondLst>
                                        </p:cTn>
                                        <p:tgtEl>
                                          <p:spTgt spid="3">
                                            <p:txEl>
                                              <p:pRg st="0" end="0"/>
                                            </p:txEl>
                                          </p:spTgt>
                                        </p:tgtEl>
                                        <p:attrNameLst>
                                          <p:attrName>style.visibility</p:attrName>
                                        </p:attrNameLst>
                                      </p:cBhvr>
                                      <p:to>
                                        <p:strVal val="visible"/>
                                      </p:to>
                                    </p:set>
                                    <p:animEffect transition="in" filter="fade">
                                      <p:cBhvr>
                                        <p:cTn id="9" dur="400"/>
                                        <p:tgtEl>
                                          <p:spTgt spid="3">
                                            <p:txEl>
                                              <p:pRg st="0" end="0"/>
                                            </p:txEl>
                                          </p:spTgt>
                                        </p:tgtEl>
                                      </p:cBhvr>
                                    </p:animEffect>
                                  </p:childTnLst>
                                </p:cTn>
                              </p:par>
                              <p:par>
                                <p:cTn id="10" presetID="10" presetClass="entr" presetSubtype="0" fill="hold" grpId="0" nodeType="withEffect">
                                  <p:stCondLst>
                                    <p:cond delay="1000"/>
                                  </p:stCondLst>
                                  <p:iterate type="lt">
                                    <p:tmPct val="10000"/>
                                  </p:iterate>
                                  <p:childTnLst>
                                    <p:set>
                                      <p:cBhvr>
                                        <p:cTn id="11" dur="1" fill="hold">
                                          <p:stCondLst>
                                            <p:cond delay="0"/>
                                          </p:stCondLst>
                                        </p:cTn>
                                        <p:tgtEl>
                                          <p:spTgt spid="2"/>
                                        </p:tgtEl>
                                        <p:attrNameLst>
                                          <p:attrName>style.visibility</p:attrName>
                                        </p:attrNameLst>
                                      </p:cBhvr>
                                      <p:to>
                                        <p:strVal val="visible"/>
                                      </p:to>
                                    </p:set>
                                    <p:animEffect transition="in" filter="fade">
                                      <p:cBhvr>
                                        <p:cTn id="12"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7"/>
                </p:tgtEl>
              </p:cMediaNode>
            </p:audio>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5A202-8EC5-31E9-F587-CE6B8E5381E6}"/>
              </a:ext>
            </a:extLst>
          </p:cNvPr>
          <p:cNvSpPr>
            <a:spLocks noGrp="1"/>
          </p:cNvSpPr>
          <p:nvPr>
            <p:ph type="ctrTitle"/>
          </p:nvPr>
        </p:nvSpPr>
        <p:spPr>
          <a:xfrm>
            <a:off x="5105400" y="354734"/>
            <a:ext cx="7086600" cy="1807305"/>
          </a:xfrm>
        </p:spPr>
        <p:txBody>
          <a:bodyPr vert="horz" lIns="91440" tIns="45720" rIns="91440" bIns="45720" rtlCol="0" anchor="ctr">
            <a:normAutofit/>
          </a:bodyPr>
          <a:lstStyle/>
          <a:p>
            <a:pPr algn="l"/>
            <a:r>
              <a:rPr lang="en-US" sz="4400" dirty="0"/>
              <a:t>DECISION TREE MODEL</a:t>
            </a:r>
          </a:p>
        </p:txBody>
      </p:sp>
      <p:pic>
        <p:nvPicPr>
          <p:cNvPr id="4" name="Picture 3">
            <a:extLst>
              <a:ext uri="{FF2B5EF4-FFF2-40B4-BE49-F238E27FC236}">
                <a16:creationId xmlns:a16="http://schemas.microsoft.com/office/drawing/2014/main" id="{EA9D18ED-606A-D686-0A48-1B1FA40D7914}"/>
              </a:ext>
            </a:extLst>
          </p:cNvPr>
          <p:cNvPicPr>
            <a:picLocks noChangeAspect="1"/>
          </p:cNvPicPr>
          <p:nvPr/>
        </p:nvPicPr>
        <p:blipFill rotWithShape="1">
          <a:blip r:embed="rId5">
            <a:extLst>
              <a:ext uri="{837473B0-CC2E-450A-ABE3-18F120FF3D39}">
                <a1611:picAttrSrcUrl xmlns:a1611="http://schemas.microsoft.com/office/drawing/2016/11/main" r:id="rId6"/>
              </a:ext>
            </a:extLst>
          </a:blip>
          <a:srcRect l="18092" r="36199"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Subtitle 2">
            <a:extLst>
              <a:ext uri="{FF2B5EF4-FFF2-40B4-BE49-F238E27FC236}">
                <a16:creationId xmlns:a16="http://schemas.microsoft.com/office/drawing/2014/main" id="{4264BE24-7AD5-7C1C-3B45-62FF052781BD}"/>
              </a:ext>
            </a:extLst>
          </p:cNvPr>
          <p:cNvSpPr>
            <a:spLocks noGrp="1"/>
          </p:cNvSpPr>
          <p:nvPr>
            <p:ph type="subTitle" idx="1"/>
          </p:nvPr>
        </p:nvSpPr>
        <p:spPr>
          <a:xfrm>
            <a:off x="6116569" y="1791730"/>
            <a:ext cx="5782987" cy="4385233"/>
          </a:xfrm>
        </p:spPr>
        <p:txBody>
          <a:bodyPr vert="horz" lIns="91440" tIns="45720" rIns="91440" bIns="45720" rtlCol="0">
            <a:noAutofit/>
          </a:bodyPr>
          <a:lstStyle/>
          <a:p>
            <a:pPr marL="342900" lvl="0" indent="-342900" algn="l">
              <a:buFont typeface="Arial" panose="020B0604020202020204" pitchFamily="34" charset="0"/>
              <a:buChar char="•"/>
            </a:pPr>
            <a:r>
              <a:rPr lang="en-IN" dirty="0"/>
              <a:t>Decision Tree model is a Supervised Learning used to make predictions based on how the previous set of questions is answered.</a:t>
            </a:r>
            <a:endParaRPr lang="en-US" dirty="0"/>
          </a:p>
          <a:p>
            <a:pPr marL="342900" indent="-342900" algn="l">
              <a:buFont typeface="Arial" panose="020B0604020202020204" pitchFamily="34" charset="0"/>
              <a:buChar char="•"/>
            </a:pPr>
            <a:r>
              <a:rPr lang="en-IN" dirty="0"/>
              <a:t>Constructing a proper decision tree can be helpful in credit card fraud prediction. We can see if the transaction is fraudulent or not.</a:t>
            </a:r>
            <a:endParaRPr lang="en-US" dirty="0"/>
          </a:p>
          <a:p>
            <a:pPr marL="342900" indent="-228600" algn="l">
              <a:buFont typeface="Arial" panose="020B0604020202020204" pitchFamily="34" charset="0"/>
              <a:buChar char="•"/>
            </a:pPr>
            <a:endParaRPr lang="en-US" sz="1800" dirty="0"/>
          </a:p>
        </p:txBody>
      </p:sp>
      <p:pic>
        <p:nvPicPr>
          <p:cNvPr id="7" name="Audio 6">
            <a:hlinkClick r:id="" action="ppaction://media"/>
            <a:extLst>
              <a:ext uri="{FF2B5EF4-FFF2-40B4-BE49-F238E27FC236}">
                <a16:creationId xmlns:a16="http://schemas.microsoft.com/office/drawing/2014/main" id="{69A3098D-ABAF-62DF-0A43-D6C44526661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758411692"/>
      </p:ext>
    </p:extLst>
  </p:cSld>
  <p:clrMapOvr>
    <a:masterClrMapping/>
  </p:clrMapOvr>
  <mc:AlternateContent xmlns:mc="http://schemas.openxmlformats.org/markup-compatibility/2006">
    <mc:Choice xmlns:p14="http://schemas.microsoft.com/office/powerpoint/2010/main" Requires="p14">
      <p:transition spd="slow" p14:dur="2000" advTm="22186"/>
    </mc:Choice>
    <mc:Fallback>
      <p:transition spd="slow" advTm="221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10" presetClass="entr" presetSubtype="0" fill="hold" grpId="0" nodeType="withEffect">
                                  <p:stCondLst>
                                    <p:cond delay="2000"/>
                                  </p:stCondLst>
                                  <p:iterate type="lt">
                                    <p:tmPct val="10000"/>
                                  </p:iterate>
                                  <p:childTnLst>
                                    <p:set>
                                      <p:cBhvr>
                                        <p:cTn id="8" dur="1" fill="hold">
                                          <p:stCondLst>
                                            <p:cond delay="0"/>
                                          </p:stCondLst>
                                        </p:cTn>
                                        <p:tgtEl>
                                          <p:spTgt spid="3">
                                            <p:txEl>
                                              <p:pRg st="0" end="0"/>
                                            </p:txEl>
                                          </p:spTgt>
                                        </p:tgtEl>
                                        <p:attrNameLst>
                                          <p:attrName>style.visibility</p:attrName>
                                        </p:attrNameLst>
                                      </p:cBhvr>
                                      <p:to>
                                        <p:strVal val="visible"/>
                                      </p:to>
                                    </p:set>
                                    <p:animEffect transition="in" filter="fade">
                                      <p:cBhvr>
                                        <p:cTn id="9" dur="400"/>
                                        <p:tgtEl>
                                          <p:spTgt spid="3">
                                            <p:txEl>
                                              <p:pRg st="0" end="0"/>
                                            </p:txEl>
                                          </p:spTgt>
                                        </p:tgtEl>
                                      </p:cBhvr>
                                    </p:animEffect>
                                  </p:childTnLst>
                                </p:cTn>
                              </p:par>
                              <p:par>
                                <p:cTn id="10" presetID="10" presetClass="entr" presetSubtype="0" fill="hold" grpId="0" nodeType="with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par>
                                <p:cTn id="13" presetID="10" presetClass="entr" presetSubtype="0" fill="hold" grpId="0" nodeType="withEffect">
                                  <p:stCondLst>
                                    <p:cond delay="1000"/>
                                  </p:stCondLst>
                                  <p:iterate type="lt">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6" fill="hold" display="0">
                  <p:stCondLst>
                    <p:cond delay="indefinite"/>
                  </p:stCondLst>
                  <p:endCondLst>
                    <p:cond evt="onStopAudio" delay="0">
                      <p:tgtEl>
                        <p:sldTgt/>
                      </p:tgtEl>
                    </p:cond>
                  </p:endCondLst>
                </p:cTn>
                <p:tgtEl>
                  <p:spTgt spid="7"/>
                </p:tgtEl>
              </p:cMediaNode>
            </p:audio>
          </p:childTnLst>
        </p:cTn>
      </p:par>
    </p:tnLst>
    <p:bldLst>
      <p:bldP spid="2" grpId="0"/>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5A202-8EC5-31E9-F587-CE6B8E5381E6}"/>
              </a:ext>
            </a:extLst>
          </p:cNvPr>
          <p:cNvSpPr>
            <a:spLocks noGrp="1"/>
          </p:cNvSpPr>
          <p:nvPr>
            <p:ph type="ctrTitle"/>
          </p:nvPr>
        </p:nvSpPr>
        <p:spPr>
          <a:xfrm>
            <a:off x="6383481" y="207040"/>
            <a:ext cx="5410201" cy="1807305"/>
          </a:xfrm>
        </p:spPr>
        <p:txBody>
          <a:bodyPr vert="horz" lIns="91440" tIns="45720" rIns="91440" bIns="45720" rtlCol="0" anchor="ctr">
            <a:normAutofit/>
          </a:bodyPr>
          <a:lstStyle/>
          <a:p>
            <a:pPr algn="l"/>
            <a:r>
              <a:rPr lang="en-IN" sz="4400" dirty="0"/>
              <a:t>XG BOOST ALGORITHM</a:t>
            </a:r>
            <a:r>
              <a:rPr lang="en-US" sz="4400" dirty="0"/>
              <a:t> </a:t>
            </a:r>
          </a:p>
        </p:txBody>
      </p:sp>
      <p:pic>
        <p:nvPicPr>
          <p:cNvPr id="4" name="Picture 3">
            <a:extLst>
              <a:ext uri="{FF2B5EF4-FFF2-40B4-BE49-F238E27FC236}">
                <a16:creationId xmlns:a16="http://schemas.microsoft.com/office/drawing/2014/main" id="{EA9D18ED-606A-D686-0A48-1B1FA40D7914}"/>
              </a:ext>
            </a:extLst>
          </p:cNvPr>
          <p:cNvPicPr>
            <a:picLocks noChangeAspect="1"/>
          </p:cNvPicPr>
          <p:nvPr/>
        </p:nvPicPr>
        <p:blipFill rotWithShape="1">
          <a:blip r:embed="rId6">
            <a:extLst>
              <a:ext uri="{837473B0-CC2E-450A-ABE3-18F120FF3D39}">
                <a1611:picAttrSrcUrl xmlns:a1611="http://schemas.microsoft.com/office/drawing/2016/11/main" r:id="rId7"/>
              </a:ext>
            </a:extLst>
          </a:blip>
          <a:srcRect l="18092" r="36199"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Subtitle 2">
            <a:extLst>
              <a:ext uri="{FF2B5EF4-FFF2-40B4-BE49-F238E27FC236}">
                <a16:creationId xmlns:a16="http://schemas.microsoft.com/office/drawing/2014/main" id="{4264BE24-7AD5-7C1C-3B45-62FF052781BD}"/>
              </a:ext>
            </a:extLst>
          </p:cNvPr>
          <p:cNvSpPr>
            <a:spLocks noGrp="1"/>
          </p:cNvSpPr>
          <p:nvPr>
            <p:ph type="subTitle" idx="1"/>
          </p:nvPr>
        </p:nvSpPr>
        <p:spPr>
          <a:xfrm>
            <a:off x="6116569" y="1791730"/>
            <a:ext cx="5782987" cy="4385233"/>
          </a:xfrm>
        </p:spPr>
        <p:txBody>
          <a:bodyPr vert="horz" lIns="91440" tIns="45720" rIns="91440" bIns="45720" rtlCol="0">
            <a:noAutofit/>
          </a:bodyPr>
          <a:lstStyle/>
          <a:p>
            <a:pPr marL="342900" lvl="0" indent="-342900" algn="l">
              <a:buFont typeface="Arial" panose="020B0604020202020204" pitchFamily="34" charset="0"/>
              <a:buChar char="•"/>
            </a:pPr>
            <a:r>
              <a:rPr lang="en-IN" dirty="0" err="1"/>
              <a:t>XGBoost</a:t>
            </a:r>
            <a:r>
              <a:rPr lang="en-IN" dirty="0"/>
              <a:t> is a decision-tree-based ensemble Machine Learning algorithm. It uses a gradient-boosting framework</a:t>
            </a:r>
            <a:r>
              <a:rPr lang="en-US" dirty="0"/>
              <a:t>.</a:t>
            </a:r>
          </a:p>
          <a:p>
            <a:pPr marL="342900" lvl="0" indent="-342900" algn="l">
              <a:buFont typeface="Arial" panose="020B0604020202020204" pitchFamily="34" charset="0"/>
              <a:buChar char="•"/>
            </a:pPr>
            <a:r>
              <a:rPr lang="en-IN" dirty="0"/>
              <a:t>This is a popular and open-sourced gradient-boosted tree algorithm. As this algorithm has gained popularity over time, I have implemented it in this project to see if it performs better than the other algorithms listed above</a:t>
            </a:r>
            <a:r>
              <a:rPr lang="en-US" sz="1800" dirty="0"/>
              <a:t>.</a:t>
            </a:r>
          </a:p>
        </p:txBody>
      </p:sp>
      <p:pic>
        <p:nvPicPr>
          <p:cNvPr id="6" name="Audio 5">
            <a:hlinkClick r:id="" action="ppaction://media"/>
            <a:extLst>
              <a:ext uri="{FF2B5EF4-FFF2-40B4-BE49-F238E27FC236}">
                <a16:creationId xmlns:a16="http://schemas.microsoft.com/office/drawing/2014/main" id="{016A0BCE-ACCA-F305-28E4-1AE0B7A2025F}"/>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1372818677"/>
      </p:ext>
    </p:extLst>
  </p:cSld>
  <p:clrMapOvr>
    <a:masterClrMapping/>
  </p:clrMapOvr>
  <mc:AlternateContent xmlns:mc="http://schemas.openxmlformats.org/markup-compatibility/2006">
    <mc:Choice xmlns:p14="http://schemas.microsoft.com/office/powerpoint/2010/main" Requires="p14">
      <p:transition spd="slow" p14:dur="2000" advTm="26935"/>
    </mc:Choice>
    <mc:Fallback>
      <p:transition spd="slow" advTm="269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10" presetClass="entr" presetSubtype="0" fill="hold" grpId="0" nodeType="withEffect">
                                  <p:stCondLst>
                                    <p:cond delay="2000"/>
                                  </p:stCondLst>
                                  <p:iterate type="lt">
                                    <p:tmPct val="10000"/>
                                  </p:iterate>
                                  <p:childTnLst>
                                    <p:set>
                                      <p:cBhvr>
                                        <p:cTn id="8" dur="1" fill="hold">
                                          <p:stCondLst>
                                            <p:cond delay="0"/>
                                          </p:stCondLst>
                                        </p:cTn>
                                        <p:tgtEl>
                                          <p:spTgt spid="3">
                                            <p:txEl>
                                              <p:pRg st="0" end="0"/>
                                            </p:txEl>
                                          </p:spTgt>
                                        </p:tgtEl>
                                        <p:attrNameLst>
                                          <p:attrName>style.visibility</p:attrName>
                                        </p:attrNameLst>
                                      </p:cBhvr>
                                      <p:to>
                                        <p:strVal val="visible"/>
                                      </p:to>
                                    </p:set>
                                    <p:animEffect transition="in" filter="fade">
                                      <p:cBhvr>
                                        <p:cTn id="9" dur="400"/>
                                        <p:tgtEl>
                                          <p:spTgt spid="3">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2000"/>
                                  </p:stCondLst>
                                  <p:iterate type="lt">
                                    <p:tmPct val="10000"/>
                                  </p:iterate>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400"/>
                                        <p:tgtEl>
                                          <p:spTgt spid="3">
                                            <p:txEl>
                                              <p:pRg st="1" end="1"/>
                                            </p:txEl>
                                          </p:spTgt>
                                        </p:tgtEl>
                                      </p:cBhvr>
                                    </p:animEffect>
                                  </p:childTnLst>
                                </p:cTn>
                              </p:par>
                              <p:par>
                                <p:cTn id="15" presetID="10" presetClass="entr" presetSubtype="0" fill="hold" grpId="0" nodeType="withEffect">
                                  <p:stCondLst>
                                    <p:cond delay="1000"/>
                                  </p:stCondLst>
                                  <p:iterate type="lt">
                                    <p:tmPct val="10000"/>
                                  </p:iterate>
                                  <p:childTnLst>
                                    <p:set>
                                      <p:cBhvr>
                                        <p:cTn id="16" dur="1" fill="hold">
                                          <p:stCondLst>
                                            <p:cond delay="0"/>
                                          </p:stCondLst>
                                        </p:cTn>
                                        <p:tgtEl>
                                          <p:spTgt spid="2"/>
                                        </p:tgtEl>
                                        <p:attrNameLst>
                                          <p:attrName>style.visibility</p:attrName>
                                        </p:attrNameLst>
                                      </p:cBhvr>
                                      <p:to>
                                        <p:strVal val="visible"/>
                                      </p:to>
                                    </p:set>
                                    <p:animEffect transition="in" filter="fade">
                                      <p:cBhvr>
                                        <p:cTn id="1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8" fill="hold" display="0">
                  <p:stCondLst>
                    <p:cond delay="indefinite"/>
                  </p:stCondLst>
                  <p:endCondLst>
                    <p:cond evt="onStopAudio" delay="0">
                      <p:tgtEl>
                        <p:sldTgt/>
                      </p:tgtEl>
                    </p:cond>
                  </p:endCondLst>
                </p:cTn>
                <p:tgtEl>
                  <p:spTgt spid="6"/>
                </p:tgtEl>
              </p:cMediaNode>
            </p:audio>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5A202-8EC5-31E9-F587-CE6B8E5381E6}"/>
              </a:ext>
            </a:extLst>
          </p:cNvPr>
          <p:cNvSpPr>
            <a:spLocks noGrp="1"/>
          </p:cNvSpPr>
          <p:nvPr>
            <p:ph type="ctrTitle"/>
          </p:nvPr>
        </p:nvSpPr>
        <p:spPr>
          <a:xfrm>
            <a:off x="6383481" y="207040"/>
            <a:ext cx="5410201" cy="1807305"/>
          </a:xfrm>
        </p:spPr>
        <p:txBody>
          <a:bodyPr vert="horz" lIns="91440" tIns="45720" rIns="91440" bIns="45720" rtlCol="0" anchor="ctr">
            <a:normAutofit/>
          </a:bodyPr>
          <a:lstStyle/>
          <a:p>
            <a:pPr algn="l"/>
            <a:r>
              <a:rPr lang="en-US" sz="4400"/>
              <a:t>MODELS COMPARISON</a:t>
            </a:r>
            <a:endParaRPr lang="en-US" sz="4400" dirty="0"/>
          </a:p>
        </p:txBody>
      </p:sp>
      <p:pic>
        <p:nvPicPr>
          <p:cNvPr id="4" name="Picture 3">
            <a:extLst>
              <a:ext uri="{FF2B5EF4-FFF2-40B4-BE49-F238E27FC236}">
                <a16:creationId xmlns:a16="http://schemas.microsoft.com/office/drawing/2014/main" id="{EA9D18ED-606A-D686-0A48-1B1FA40D7914}"/>
              </a:ext>
            </a:extLst>
          </p:cNvPr>
          <p:cNvPicPr>
            <a:picLocks noChangeAspect="1"/>
          </p:cNvPicPr>
          <p:nvPr/>
        </p:nvPicPr>
        <p:blipFill rotWithShape="1">
          <a:blip r:embed="rId5">
            <a:extLst>
              <a:ext uri="{837473B0-CC2E-450A-ABE3-18F120FF3D39}">
                <a1611:picAttrSrcUrl xmlns:a1611="http://schemas.microsoft.com/office/drawing/2016/11/main" r:id="rId6"/>
              </a:ext>
            </a:extLst>
          </a:blip>
          <a:srcRect l="18092" r="36199"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pic>
        <p:nvPicPr>
          <p:cNvPr id="7" name="Picture 6">
            <a:extLst>
              <a:ext uri="{FF2B5EF4-FFF2-40B4-BE49-F238E27FC236}">
                <a16:creationId xmlns:a16="http://schemas.microsoft.com/office/drawing/2014/main" id="{93134E0E-EA29-255F-6279-AB258862A01C}"/>
              </a:ext>
            </a:extLst>
          </p:cNvPr>
          <p:cNvPicPr>
            <a:picLocks noChangeAspect="1"/>
          </p:cNvPicPr>
          <p:nvPr/>
        </p:nvPicPr>
        <p:blipFill>
          <a:blip r:embed="rId7"/>
          <a:stretch>
            <a:fillRect/>
          </a:stretch>
        </p:blipFill>
        <p:spPr>
          <a:xfrm>
            <a:off x="3558746" y="1764588"/>
            <a:ext cx="8522043" cy="2955693"/>
          </a:xfrm>
          <a:prstGeom prst="rect">
            <a:avLst/>
          </a:prstGeom>
        </p:spPr>
      </p:pic>
      <p:pic>
        <p:nvPicPr>
          <p:cNvPr id="10" name="Audio 9">
            <a:hlinkClick r:id="" action="ppaction://media"/>
            <a:extLst>
              <a:ext uri="{FF2B5EF4-FFF2-40B4-BE49-F238E27FC236}">
                <a16:creationId xmlns:a16="http://schemas.microsoft.com/office/drawing/2014/main" id="{C0FDF9A3-4E45-5D1B-D85D-3733F42CD15C}"/>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57515541"/>
      </p:ext>
    </p:extLst>
  </p:cSld>
  <p:clrMapOvr>
    <a:masterClrMapping/>
  </p:clrMapOvr>
  <mc:AlternateContent xmlns:mc="http://schemas.openxmlformats.org/markup-compatibility/2006">
    <mc:Choice xmlns:p14="http://schemas.microsoft.com/office/powerpoint/2010/main" Requires="p14">
      <p:transition spd="slow" p14:dur="2000" advTm="32078"/>
    </mc:Choice>
    <mc:Fallback>
      <p:transition spd="slow" advTm="320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par>
                                <p:cTn id="7" presetID="10" presetClass="entr" presetSubtype="0" fill="hold" grpId="0" nodeType="withEffect">
                                  <p:stCondLst>
                                    <p:cond delay="10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0"/>
                </p:tgtEl>
              </p:cMediaNode>
            </p:audio>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5A202-8EC5-31E9-F587-CE6B8E5381E6}"/>
              </a:ext>
            </a:extLst>
          </p:cNvPr>
          <p:cNvSpPr>
            <a:spLocks noGrp="1"/>
          </p:cNvSpPr>
          <p:nvPr>
            <p:ph type="ctrTitle"/>
          </p:nvPr>
        </p:nvSpPr>
        <p:spPr>
          <a:xfrm>
            <a:off x="6383481" y="207040"/>
            <a:ext cx="5410201" cy="1807305"/>
          </a:xfrm>
        </p:spPr>
        <p:txBody>
          <a:bodyPr vert="horz" lIns="91440" tIns="45720" rIns="91440" bIns="45720" rtlCol="0" anchor="ctr">
            <a:normAutofit/>
          </a:bodyPr>
          <a:lstStyle/>
          <a:p>
            <a:pPr algn="l"/>
            <a:r>
              <a:rPr lang="en-IN" sz="4400" dirty="0"/>
              <a:t>ETHICAL IMPLICATIONS</a:t>
            </a:r>
            <a:r>
              <a:rPr lang="en-US" sz="4400" dirty="0"/>
              <a:t> </a:t>
            </a:r>
          </a:p>
        </p:txBody>
      </p:sp>
      <p:pic>
        <p:nvPicPr>
          <p:cNvPr id="4" name="Picture 3">
            <a:extLst>
              <a:ext uri="{FF2B5EF4-FFF2-40B4-BE49-F238E27FC236}">
                <a16:creationId xmlns:a16="http://schemas.microsoft.com/office/drawing/2014/main" id="{EA9D18ED-606A-D686-0A48-1B1FA40D7914}"/>
              </a:ext>
            </a:extLst>
          </p:cNvPr>
          <p:cNvPicPr>
            <a:picLocks noChangeAspect="1"/>
          </p:cNvPicPr>
          <p:nvPr/>
        </p:nvPicPr>
        <p:blipFill rotWithShape="1">
          <a:blip r:embed="rId5">
            <a:extLst>
              <a:ext uri="{837473B0-CC2E-450A-ABE3-18F120FF3D39}">
                <a1611:picAttrSrcUrl xmlns:a1611="http://schemas.microsoft.com/office/drawing/2016/11/main" r:id="rId6"/>
              </a:ext>
            </a:extLst>
          </a:blip>
          <a:srcRect l="18092" r="36199"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Subtitle 2">
            <a:extLst>
              <a:ext uri="{FF2B5EF4-FFF2-40B4-BE49-F238E27FC236}">
                <a16:creationId xmlns:a16="http://schemas.microsoft.com/office/drawing/2014/main" id="{4264BE24-7AD5-7C1C-3B45-62FF052781BD}"/>
              </a:ext>
            </a:extLst>
          </p:cNvPr>
          <p:cNvSpPr>
            <a:spLocks noGrp="1"/>
          </p:cNvSpPr>
          <p:nvPr>
            <p:ph type="subTitle" idx="1"/>
          </p:nvPr>
        </p:nvSpPr>
        <p:spPr>
          <a:xfrm>
            <a:off x="6116569" y="1791730"/>
            <a:ext cx="5782987" cy="4385233"/>
          </a:xfrm>
        </p:spPr>
        <p:txBody>
          <a:bodyPr vert="horz" lIns="91440" tIns="45720" rIns="91440" bIns="45720" rtlCol="0">
            <a:noAutofit/>
          </a:bodyPr>
          <a:lstStyle/>
          <a:p>
            <a:pPr marL="342900" indent="-342900" algn="l">
              <a:buFont typeface="Arial" panose="020B0604020202020204" pitchFamily="34" charset="0"/>
              <a:buChar char="•"/>
            </a:pPr>
            <a:r>
              <a:rPr lang="en-IN" dirty="0"/>
              <a:t>Though this project's credit card transaction data is simulated, it can match real-time PII data.</a:t>
            </a:r>
            <a:endParaRPr lang="en-US" dirty="0"/>
          </a:p>
          <a:p>
            <a:pPr marL="342900" indent="-342900" algn="l">
              <a:buFont typeface="Arial" panose="020B0604020202020204" pitchFamily="34" charset="0"/>
              <a:buChar char="•"/>
            </a:pPr>
            <a:r>
              <a:rPr lang="en-IN" dirty="0"/>
              <a:t>Credit card fraud detection might not work as expected with smaller datasets. As we are using a smaller dataset, I am not confident that the model accuracy is as expected.</a:t>
            </a:r>
            <a:endParaRPr lang="en-US" dirty="0"/>
          </a:p>
          <a:p>
            <a:pPr marL="342900" lvl="0" indent="-342900" algn="l">
              <a:buFont typeface="Arial" panose="020B0604020202020204" pitchFamily="34" charset="0"/>
              <a:buChar char="•"/>
            </a:pPr>
            <a:endParaRPr lang="en-US" sz="1800" dirty="0"/>
          </a:p>
        </p:txBody>
      </p:sp>
      <p:pic>
        <p:nvPicPr>
          <p:cNvPr id="7" name="Audio 6">
            <a:hlinkClick r:id="" action="ppaction://media"/>
            <a:extLst>
              <a:ext uri="{FF2B5EF4-FFF2-40B4-BE49-F238E27FC236}">
                <a16:creationId xmlns:a16="http://schemas.microsoft.com/office/drawing/2014/main" id="{7B4FCDCD-BEEF-014C-B4BB-BB08DD1DBAD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5963685"/>
      </p:ext>
    </p:extLst>
  </p:cSld>
  <p:clrMapOvr>
    <a:masterClrMapping/>
  </p:clrMapOvr>
  <mc:AlternateContent xmlns:mc="http://schemas.openxmlformats.org/markup-compatibility/2006">
    <mc:Choice xmlns:p14="http://schemas.microsoft.com/office/powerpoint/2010/main" Requires="p14">
      <p:transition spd="slow" p14:dur="2000" advTm="24253"/>
    </mc:Choice>
    <mc:Fallback>
      <p:transition spd="slow" advTm="242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10" presetClass="entr" presetSubtype="0" fill="hold" grpId="0" nodeType="withEffect">
                                  <p:stCondLst>
                                    <p:cond delay="2000"/>
                                  </p:stCondLst>
                                  <p:iterate type="lt">
                                    <p:tmPct val="10000"/>
                                  </p:iterate>
                                  <p:childTnLst>
                                    <p:set>
                                      <p:cBhvr>
                                        <p:cTn id="8" dur="1" fill="hold">
                                          <p:stCondLst>
                                            <p:cond delay="0"/>
                                          </p:stCondLst>
                                        </p:cTn>
                                        <p:tgtEl>
                                          <p:spTgt spid="3">
                                            <p:txEl>
                                              <p:pRg st="0" end="0"/>
                                            </p:txEl>
                                          </p:spTgt>
                                        </p:tgtEl>
                                        <p:attrNameLst>
                                          <p:attrName>style.visibility</p:attrName>
                                        </p:attrNameLst>
                                      </p:cBhvr>
                                      <p:to>
                                        <p:strVal val="visible"/>
                                      </p:to>
                                    </p:set>
                                    <p:animEffect transition="in" filter="fade">
                                      <p:cBhvr>
                                        <p:cTn id="9" dur="400"/>
                                        <p:tgtEl>
                                          <p:spTgt spid="3">
                                            <p:txEl>
                                              <p:pRg st="0" end="0"/>
                                            </p:txEl>
                                          </p:spTgt>
                                        </p:tgtEl>
                                      </p:cBhvr>
                                    </p:animEffect>
                                  </p:childTnLst>
                                </p:cTn>
                              </p:par>
                              <p:par>
                                <p:cTn id="10" presetID="10" presetClass="entr" presetSubtype="0" fill="hold" grpId="0" nodeType="with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par>
                                <p:cTn id="13" presetID="10" presetClass="entr" presetSubtype="0" fill="hold" grpId="0" nodeType="withEffect">
                                  <p:stCondLst>
                                    <p:cond delay="1000"/>
                                  </p:stCondLst>
                                  <p:iterate type="lt">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6" fill="hold" display="0">
                  <p:stCondLst>
                    <p:cond delay="indefinite"/>
                  </p:stCondLst>
                  <p:endCondLst>
                    <p:cond evt="onStopAudio" delay="0">
                      <p:tgtEl>
                        <p:sldTgt/>
                      </p:tgtEl>
                    </p:cond>
                  </p:endCondLst>
                </p:cTn>
                <p:tgtEl>
                  <p:spTgt spid="7"/>
                </p:tgtEl>
              </p:cMediaNode>
            </p:audio>
          </p:childTnLst>
        </p:cTn>
      </p:par>
    </p:tnLst>
    <p:bldLst>
      <p:bldP spid="2" grpId="0"/>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5A202-8EC5-31E9-F587-CE6B8E5381E6}"/>
              </a:ext>
            </a:extLst>
          </p:cNvPr>
          <p:cNvSpPr>
            <a:spLocks noGrp="1"/>
          </p:cNvSpPr>
          <p:nvPr>
            <p:ph type="ctrTitle"/>
          </p:nvPr>
        </p:nvSpPr>
        <p:spPr>
          <a:xfrm>
            <a:off x="6383481" y="207040"/>
            <a:ext cx="5410201" cy="1807305"/>
          </a:xfrm>
        </p:spPr>
        <p:txBody>
          <a:bodyPr vert="horz" lIns="91440" tIns="45720" rIns="91440" bIns="45720" rtlCol="0" anchor="ctr">
            <a:normAutofit/>
          </a:bodyPr>
          <a:lstStyle/>
          <a:p>
            <a:pPr algn="l"/>
            <a:r>
              <a:rPr lang="en-IN" sz="4400" dirty="0"/>
              <a:t>CONCLUSION</a:t>
            </a:r>
            <a:r>
              <a:rPr lang="en-US" sz="4400" dirty="0"/>
              <a:t> </a:t>
            </a:r>
          </a:p>
        </p:txBody>
      </p:sp>
      <p:pic>
        <p:nvPicPr>
          <p:cNvPr id="4" name="Picture 3">
            <a:extLst>
              <a:ext uri="{FF2B5EF4-FFF2-40B4-BE49-F238E27FC236}">
                <a16:creationId xmlns:a16="http://schemas.microsoft.com/office/drawing/2014/main" id="{EA9D18ED-606A-D686-0A48-1B1FA40D7914}"/>
              </a:ext>
            </a:extLst>
          </p:cNvPr>
          <p:cNvPicPr>
            <a:picLocks noChangeAspect="1"/>
          </p:cNvPicPr>
          <p:nvPr/>
        </p:nvPicPr>
        <p:blipFill rotWithShape="1">
          <a:blip r:embed="rId6">
            <a:extLst>
              <a:ext uri="{837473B0-CC2E-450A-ABE3-18F120FF3D39}">
                <a1611:picAttrSrcUrl xmlns:a1611="http://schemas.microsoft.com/office/drawing/2016/11/main" r:id="rId7"/>
              </a:ext>
            </a:extLst>
          </a:blip>
          <a:srcRect l="18092" r="36199"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Subtitle 2">
            <a:extLst>
              <a:ext uri="{FF2B5EF4-FFF2-40B4-BE49-F238E27FC236}">
                <a16:creationId xmlns:a16="http://schemas.microsoft.com/office/drawing/2014/main" id="{4264BE24-7AD5-7C1C-3B45-62FF052781BD}"/>
              </a:ext>
            </a:extLst>
          </p:cNvPr>
          <p:cNvSpPr>
            <a:spLocks noGrp="1"/>
          </p:cNvSpPr>
          <p:nvPr>
            <p:ph type="subTitle" idx="1"/>
          </p:nvPr>
        </p:nvSpPr>
        <p:spPr>
          <a:xfrm>
            <a:off x="6116569" y="1791730"/>
            <a:ext cx="5782987" cy="4385233"/>
          </a:xfrm>
        </p:spPr>
        <p:txBody>
          <a:bodyPr vert="horz" lIns="91440" tIns="45720" rIns="91440" bIns="45720" rtlCol="0">
            <a:noAutofit/>
          </a:bodyPr>
          <a:lstStyle/>
          <a:p>
            <a:pPr marL="285750" indent="-285750" algn="l">
              <a:lnSpc>
                <a:spcPct val="115000"/>
              </a:lnSpc>
              <a:spcBef>
                <a:spcPts val="0"/>
              </a:spcBef>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Latha" panose="020B0604020202020204" pitchFamily="34" charset="0"/>
              </a:rPr>
              <a:t>After evaluating the models, we observed that the </a:t>
            </a:r>
            <a:r>
              <a:rPr lang="en-US" dirty="0" err="1">
                <a:latin typeface="Calibri" panose="020F0502020204030204" pitchFamily="34" charset="0"/>
                <a:ea typeface="Times New Roman" panose="02020603050405020304" pitchFamily="18" charset="0"/>
                <a:cs typeface="Latha" panose="020B0604020202020204" pitchFamily="34" charset="0"/>
              </a:rPr>
              <a:t>XGBoost</a:t>
            </a:r>
            <a:r>
              <a:rPr lang="en-US" dirty="0">
                <a:latin typeface="Calibri" panose="020F0502020204030204" pitchFamily="34" charset="0"/>
                <a:ea typeface="Times New Roman" panose="02020603050405020304" pitchFamily="18" charset="0"/>
                <a:cs typeface="Latha" panose="020B0604020202020204" pitchFamily="34" charset="0"/>
              </a:rPr>
              <a:t> model has an approximate accuracy of 99.56%</a:t>
            </a:r>
          </a:p>
          <a:p>
            <a:pPr marL="342900" indent="-342900" algn="l">
              <a:buFont typeface="Arial" panose="020B0604020202020204" pitchFamily="34" charset="0"/>
              <a:buChar char="•"/>
            </a:pPr>
            <a:r>
              <a:rPr lang="en-IN" dirty="0"/>
              <a:t>To make this application easily accessible to Bankers and Credit Card industry, we can implement an API to provide if the transaction is fraud.</a:t>
            </a:r>
            <a:endParaRPr lang="en-US" dirty="0">
              <a:latin typeface="Calibri" panose="020F0502020204030204" pitchFamily="34" charset="0"/>
              <a:ea typeface="Times New Roman" panose="02020603050405020304" pitchFamily="18" charset="0"/>
              <a:cs typeface="Latha" panose="020B0604020202020204" pitchFamily="34" charset="0"/>
            </a:endParaRPr>
          </a:p>
          <a:p>
            <a:pPr marL="342900" lvl="0" indent="-342900" algn="l">
              <a:buFont typeface="Arial" panose="020B0604020202020204" pitchFamily="34" charset="0"/>
              <a:buChar char="•"/>
            </a:pPr>
            <a:endParaRPr lang="en-US" sz="1800" dirty="0"/>
          </a:p>
        </p:txBody>
      </p:sp>
      <p:pic>
        <p:nvPicPr>
          <p:cNvPr id="5" name="Audio 4">
            <a:hlinkClick r:id="" action="ppaction://media"/>
            <a:extLst>
              <a:ext uri="{FF2B5EF4-FFF2-40B4-BE49-F238E27FC236}">
                <a16:creationId xmlns:a16="http://schemas.microsoft.com/office/drawing/2014/main" id="{03A333D1-0B62-45C7-BCE9-E82FBD0E6EA0}"/>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59630070"/>
      </p:ext>
    </p:extLst>
  </p:cSld>
  <p:clrMapOvr>
    <a:masterClrMapping/>
  </p:clrMapOvr>
  <mc:AlternateContent xmlns:mc="http://schemas.openxmlformats.org/markup-compatibility/2006">
    <mc:Choice xmlns:p14="http://schemas.microsoft.com/office/powerpoint/2010/main" Requires="p14">
      <p:transition spd="slow" p14:dur="2000" advTm="32333"/>
    </mc:Choice>
    <mc:Fallback>
      <p:transition spd="slow" advTm="323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10" presetClass="entr" presetSubtype="0" fill="hold" grpId="0" nodeType="withEffect">
                                  <p:stCondLst>
                                    <p:cond delay="2000"/>
                                  </p:stCondLst>
                                  <p:iterate type="lt">
                                    <p:tmPct val="10000"/>
                                  </p:iterate>
                                  <p:childTnLst>
                                    <p:set>
                                      <p:cBhvr>
                                        <p:cTn id="8" dur="1" fill="hold">
                                          <p:stCondLst>
                                            <p:cond delay="0"/>
                                          </p:stCondLst>
                                        </p:cTn>
                                        <p:tgtEl>
                                          <p:spTgt spid="3">
                                            <p:txEl>
                                              <p:pRg st="0" end="0"/>
                                            </p:txEl>
                                          </p:spTgt>
                                        </p:tgtEl>
                                        <p:attrNameLst>
                                          <p:attrName>style.visibility</p:attrName>
                                        </p:attrNameLst>
                                      </p:cBhvr>
                                      <p:to>
                                        <p:strVal val="visible"/>
                                      </p:to>
                                    </p:set>
                                    <p:animEffect transition="in" filter="fade">
                                      <p:cBhvr>
                                        <p:cTn id="9" dur="400"/>
                                        <p:tgtEl>
                                          <p:spTgt spid="3">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2000"/>
                                  </p:stCondLst>
                                  <p:iterate type="lt">
                                    <p:tmPct val="10000"/>
                                  </p:iterate>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400"/>
                                        <p:tgtEl>
                                          <p:spTgt spid="3">
                                            <p:txEl>
                                              <p:pRg st="1" end="1"/>
                                            </p:txEl>
                                          </p:spTgt>
                                        </p:tgtEl>
                                      </p:cBhvr>
                                    </p:animEffect>
                                  </p:childTnLst>
                                </p:cTn>
                              </p:par>
                              <p:par>
                                <p:cTn id="15" presetID="10" presetClass="entr" presetSubtype="0" fill="hold" grpId="0" nodeType="withEffect">
                                  <p:stCondLst>
                                    <p:cond delay="1000"/>
                                  </p:stCondLst>
                                  <p:iterate type="lt">
                                    <p:tmPct val="10000"/>
                                  </p:iterate>
                                  <p:childTnLst>
                                    <p:set>
                                      <p:cBhvr>
                                        <p:cTn id="16" dur="1" fill="hold">
                                          <p:stCondLst>
                                            <p:cond delay="0"/>
                                          </p:stCondLst>
                                        </p:cTn>
                                        <p:tgtEl>
                                          <p:spTgt spid="2"/>
                                        </p:tgtEl>
                                        <p:attrNameLst>
                                          <p:attrName>style.visibility</p:attrName>
                                        </p:attrNameLst>
                                      </p:cBhvr>
                                      <p:to>
                                        <p:strVal val="visible"/>
                                      </p:to>
                                    </p:set>
                                    <p:animEffect transition="in" filter="fade">
                                      <p:cBhvr>
                                        <p:cTn id="1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8" fill="hold" display="0">
                  <p:stCondLst>
                    <p:cond delay="indefinite"/>
                  </p:stCondLst>
                  <p:endCondLst>
                    <p:cond evt="onStopAudio" delay="0">
                      <p:tgtEl>
                        <p:sldTgt/>
                      </p:tgtEl>
                    </p:cond>
                  </p:endCondLst>
                </p:cTn>
                <p:tgtEl>
                  <p:spTgt spid="5"/>
                </p:tgtEl>
              </p:cMediaNode>
            </p:audio>
          </p:childTnLst>
        </p:cTn>
      </p:par>
    </p:tnLst>
    <p:bldLst>
      <p:bldP spid="2" grpId="0"/>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5A202-8EC5-31E9-F587-CE6B8E5381E6}"/>
              </a:ext>
            </a:extLst>
          </p:cNvPr>
          <p:cNvSpPr>
            <a:spLocks noGrp="1"/>
          </p:cNvSpPr>
          <p:nvPr>
            <p:ph type="ctrTitle"/>
          </p:nvPr>
        </p:nvSpPr>
        <p:spPr>
          <a:xfrm>
            <a:off x="6383481" y="207040"/>
            <a:ext cx="5410201" cy="1807305"/>
          </a:xfrm>
        </p:spPr>
        <p:txBody>
          <a:bodyPr vert="horz" lIns="91440" tIns="45720" rIns="91440" bIns="45720" rtlCol="0" anchor="ctr">
            <a:normAutofit/>
          </a:bodyPr>
          <a:lstStyle/>
          <a:p>
            <a:pPr algn="l"/>
            <a:r>
              <a:rPr lang="en-IN" sz="4400" dirty="0"/>
              <a:t>REFERENCES</a:t>
            </a:r>
            <a:r>
              <a:rPr lang="en-US" sz="4400" dirty="0"/>
              <a:t> </a:t>
            </a:r>
          </a:p>
        </p:txBody>
      </p:sp>
      <p:pic>
        <p:nvPicPr>
          <p:cNvPr id="4" name="Picture 3">
            <a:extLst>
              <a:ext uri="{FF2B5EF4-FFF2-40B4-BE49-F238E27FC236}">
                <a16:creationId xmlns:a16="http://schemas.microsoft.com/office/drawing/2014/main" id="{EA9D18ED-606A-D686-0A48-1B1FA40D7914}"/>
              </a:ext>
            </a:extLst>
          </p:cNvPr>
          <p:cNvPicPr>
            <a:picLocks noChangeAspect="1"/>
          </p:cNvPicPr>
          <p:nvPr/>
        </p:nvPicPr>
        <p:blipFill rotWithShape="1">
          <a:blip r:embed="rId5">
            <a:extLst>
              <a:ext uri="{837473B0-CC2E-450A-ABE3-18F120FF3D39}">
                <a1611:picAttrSrcUrl xmlns:a1611="http://schemas.microsoft.com/office/drawing/2016/11/main" r:id="rId6"/>
              </a:ext>
            </a:extLst>
          </a:blip>
          <a:srcRect l="18092" r="36199"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Subtitle 2">
            <a:extLst>
              <a:ext uri="{FF2B5EF4-FFF2-40B4-BE49-F238E27FC236}">
                <a16:creationId xmlns:a16="http://schemas.microsoft.com/office/drawing/2014/main" id="{4264BE24-7AD5-7C1C-3B45-62FF052781BD}"/>
              </a:ext>
            </a:extLst>
          </p:cNvPr>
          <p:cNvSpPr>
            <a:spLocks noGrp="1"/>
          </p:cNvSpPr>
          <p:nvPr>
            <p:ph type="subTitle" idx="1"/>
          </p:nvPr>
        </p:nvSpPr>
        <p:spPr>
          <a:xfrm>
            <a:off x="6116569" y="1791730"/>
            <a:ext cx="5782987" cy="4385233"/>
          </a:xfrm>
        </p:spPr>
        <p:txBody>
          <a:bodyPr vert="horz" lIns="91440" tIns="45720" rIns="91440" bIns="45720" rtlCol="0">
            <a:noAutofit/>
          </a:bodyPr>
          <a:lstStyle/>
          <a:p>
            <a:pPr marL="342900" lvl="0" indent="-342900" algn="l">
              <a:buFont typeface="Arial" panose="020B0604020202020204" pitchFamily="34" charset="0"/>
              <a:buChar char="•"/>
            </a:pPr>
            <a:r>
              <a:rPr lang="en-IN" dirty="0"/>
              <a:t>SHENOY, K. (n.d.). </a:t>
            </a:r>
            <a:r>
              <a:rPr lang="en-IN" i="1" dirty="0"/>
              <a:t>Credit Card Transactions Fraud Detection Dataset</a:t>
            </a:r>
            <a:r>
              <a:rPr lang="en-IN" dirty="0"/>
              <a:t>. Kaggle. </a:t>
            </a:r>
            <a:r>
              <a:rPr lang="en-IN" u="sng" dirty="0">
                <a:hlinkClick r:id="rId7"/>
              </a:rPr>
              <a:t>https://www.kaggle.com/datasets/kartik2112/fraud-detection?select=fraudTrain.csv</a:t>
            </a:r>
            <a:endParaRPr lang="en-IN" u="sng" dirty="0"/>
          </a:p>
          <a:p>
            <a:pPr lvl="0" algn="l"/>
            <a:endParaRPr lang="en-US" dirty="0"/>
          </a:p>
          <a:p>
            <a:pPr marL="342900" lvl="0" indent="-342900" algn="l">
              <a:buFont typeface="Arial" panose="020B0604020202020204" pitchFamily="34" charset="0"/>
              <a:buChar char="•"/>
            </a:pPr>
            <a:r>
              <a:rPr lang="en-IN" dirty="0"/>
              <a:t>XIANG, N. (n.d.). </a:t>
            </a:r>
            <a:r>
              <a:rPr lang="en-IN" i="1" dirty="0"/>
              <a:t>Credit Card Fraud Analysis and </a:t>
            </a:r>
            <a:r>
              <a:rPr lang="en-IN" i="1" dirty="0" err="1"/>
              <a:t>Modeling</a:t>
            </a:r>
            <a:r>
              <a:rPr lang="en-IN" dirty="0"/>
              <a:t>. Kaggle. </a:t>
            </a:r>
            <a:r>
              <a:rPr lang="en-IN" u="sng" dirty="0">
                <a:hlinkClick r:id="rId8"/>
              </a:rPr>
              <a:t>https://www.kaggle.com/code/nathanxiang/credit-card-fraud-analysis-and-modeling</a:t>
            </a:r>
            <a:endParaRPr lang="en-US" dirty="0"/>
          </a:p>
          <a:p>
            <a:pPr marL="342900" lvl="0" indent="-342900" algn="l">
              <a:buFont typeface="Arial" panose="020B0604020202020204" pitchFamily="34" charset="0"/>
              <a:buChar char="•"/>
            </a:pPr>
            <a:endParaRPr lang="en-US" sz="1800" dirty="0"/>
          </a:p>
        </p:txBody>
      </p:sp>
      <p:pic>
        <p:nvPicPr>
          <p:cNvPr id="6" name="Audio 5">
            <a:hlinkClick r:id="" action="ppaction://media"/>
            <a:extLst>
              <a:ext uri="{FF2B5EF4-FFF2-40B4-BE49-F238E27FC236}">
                <a16:creationId xmlns:a16="http://schemas.microsoft.com/office/drawing/2014/main" id="{E4475337-ADDE-F889-FED4-88112C9A904B}"/>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54184931"/>
      </p:ext>
    </p:extLst>
  </p:cSld>
  <p:clrMapOvr>
    <a:masterClrMapping/>
  </p:clrMapOvr>
  <mc:AlternateContent xmlns:mc="http://schemas.openxmlformats.org/markup-compatibility/2006">
    <mc:Choice xmlns:p14="http://schemas.microsoft.com/office/powerpoint/2010/main" Requires="p14">
      <p:transition spd="slow" p14:dur="2000" advTm="12445"/>
    </mc:Choice>
    <mc:Fallback>
      <p:transition spd="slow" advTm="124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10" presetClass="entr" presetSubtype="0" fill="hold" grpId="0" nodeType="withEffect">
                                  <p:stCondLst>
                                    <p:cond delay="2000"/>
                                  </p:stCondLst>
                                  <p:iterate type="lt">
                                    <p:tmPct val="10000"/>
                                  </p:iterate>
                                  <p:childTnLst>
                                    <p:set>
                                      <p:cBhvr>
                                        <p:cTn id="8" dur="1" fill="hold">
                                          <p:stCondLst>
                                            <p:cond delay="0"/>
                                          </p:stCondLst>
                                        </p:cTn>
                                        <p:tgtEl>
                                          <p:spTgt spid="3">
                                            <p:txEl>
                                              <p:pRg st="0" end="0"/>
                                            </p:txEl>
                                          </p:spTgt>
                                        </p:tgtEl>
                                        <p:attrNameLst>
                                          <p:attrName>style.visibility</p:attrName>
                                        </p:attrNameLst>
                                      </p:cBhvr>
                                      <p:to>
                                        <p:strVal val="visible"/>
                                      </p:to>
                                    </p:set>
                                    <p:animEffect transition="in" filter="fade">
                                      <p:cBhvr>
                                        <p:cTn id="9" dur="400"/>
                                        <p:tgtEl>
                                          <p:spTgt spid="3">
                                            <p:txEl>
                                              <p:pRg st="0" end="0"/>
                                            </p:txEl>
                                          </p:spTgt>
                                        </p:tgtEl>
                                      </p:cBhvr>
                                    </p:animEffect>
                                  </p:childTnLst>
                                </p:cTn>
                              </p:par>
                              <p:par>
                                <p:cTn id="10" presetID="10" presetClass="entr" presetSubtype="0" fill="hold" grpId="0" nodeType="withEffect">
                                  <p:stCondLst>
                                    <p:cond delay="2000"/>
                                  </p:stCondLst>
                                  <p:iterate type="lt">
                                    <p:tmPct val="10000"/>
                                  </p:iterate>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400"/>
                                        <p:tgtEl>
                                          <p:spTgt spid="3">
                                            <p:txEl>
                                              <p:pRg st="2" end="2"/>
                                            </p:txEl>
                                          </p:spTgt>
                                        </p:tgtEl>
                                      </p:cBhvr>
                                    </p:animEffect>
                                  </p:childTnLst>
                                </p:cTn>
                              </p:par>
                              <p:par>
                                <p:cTn id="13" presetID="10" presetClass="entr" presetSubtype="0" fill="hold" grpId="0" nodeType="withEffect">
                                  <p:stCondLst>
                                    <p:cond delay="1000"/>
                                  </p:stCondLst>
                                  <p:iterate type="lt">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6" fill="hold" display="0">
                  <p:stCondLst>
                    <p:cond delay="indefinite"/>
                  </p:stCondLst>
                  <p:endCondLst>
                    <p:cond evt="onStopAudio" delay="0">
                      <p:tgtEl>
                        <p:sldTgt/>
                      </p:tgtEl>
                    </p:cond>
                  </p:endCondLst>
                </p:cTn>
                <p:tgtEl>
                  <p:spTgt spid="6"/>
                </p:tgtEl>
              </p:cMediaNode>
            </p:audio>
          </p:childTnLst>
        </p:cTn>
      </p:par>
    </p:tnLst>
    <p:bldLst>
      <p:bldP spid="2" grpId="0"/>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A9D18ED-606A-D686-0A48-1B1FA40D7914}"/>
              </a:ext>
            </a:extLst>
          </p:cNvPr>
          <p:cNvPicPr>
            <a:picLocks noChangeAspect="1"/>
          </p:cNvPicPr>
          <p:nvPr/>
        </p:nvPicPr>
        <p:blipFill rotWithShape="1">
          <a:blip r:embed="rId5">
            <a:extLst>
              <a:ext uri="{837473B0-CC2E-450A-ABE3-18F120FF3D39}">
                <a1611:picAttrSrcUrl xmlns:a1611="http://schemas.microsoft.com/office/drawing/2016/11/main" r:id="rId6"/>
              </a:ext>
            </a:extLst>
          </a:blip>
          <a:srcRect l="2701" t="9091" r="38408"/>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6B5A202-8EC5-31E9-F587-CE6B8E5381E6}"/>
              </a:ext>
            </a:extLst>
          </p:cNvPr>
          <p:cNvSpPr>
            <a:spLocks noGrp="1"/>
          </p:cNvSpPr>
          <p:nvPr>
            <p:ph type="ctrTitle"/>
          </p:nvPr>
        </p:nvSpPr>
        <p:spPr>
          <a:xfrm>
            <a:off x="477981" y="1122363"/>
            <a:ext cx="4023360" cy="3204134"/>
          </a:xfrm>
        </p:spPr>
        <p:txBody>
          <a:bodyPr anchor="b">
            <a:normAutofit/>
          </a:bodyPr>
          <a:lstStyle/>
          <a:p>
            <a:pPr algn="l"/>
            <a:r>
              <a:rPr lang="en-US" sz="4800" dirty="0"/>
              <a:t>THANK YOU</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7" name="Audio 16">
            <a:hlinkClick r:id="" action="ppaction://media"/>
            <a:extLst>
              <a:ext uri="{FF2B5EF4-FFF2-40B4-BE49-F238E27FC236}">
                <a16:creationId xmlns:a16="http://schemas.microsoft.com/office/drawing/2014/main" id="{F569F982-EF1F-5A2D-A931-88AF42CCFAC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855739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1342"/>
    </mc:Choice>
    <mc:Fallback>
      <p:transition spd="slow" advTm="113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par>
                                <p:cTn id="7" presetID="10" presetClass="entr" presetSubtype="0" fill="hold" grpId="0" nodeType="withEffect">
                                  <p:stCondLst>
                                    <p:cond delay="10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7"/>
                </p:tgtEl>
              </p:cMediaNode>
            </p:audio>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B5A202-8EC5-31E9-F587-CE6B8E5381E6}"/>
              </a:ext>
            </a:extLst>
          </p:cNvPr>
          <p:cNvSpPr>
            <a:spLocks noGrp="1"/>
          </p:cNvSpPr>
          <p:nvPr>
            <p:ph type="ctrTitle"/>
          </p:nvPr>
        </p:nvSpPr>
        <p:spPr>
          <a:xfrm>
            <a:off x="6513788" y="365125"/>
            <a:ext cx="4840010" cy="1807305"/>
          </a:xfrm>
        </p:spPr>
        <p:txBody>
          <a:bodyPr vert="horz" lIns="91440" tIns="45720" rIns="91440" bIns="45720" rtlCol="0" anchor="ctr">
            <a:normAutofit/>
          </a:bodyPr>
          <a:lstStyle/>
          <a:p>
            <a:pPr algn="l"/>
            <a:r>
              <a:rPr lang="en-US" sz="4400"/>
              <a:t>INTRODUCTION</a:t>
            </a:r>
          </a:p>
        </p:txBody>
      </p:sp>
      <p:pic>
        <p:nvPicPr>
          <p:cNvPr id="4" name="Picture 3">
            <a:extLst>
              <a:ext uri="{FF2B5EF4-FFF2-40B4-BE49-F238E27FC236}">
                <a16:creationId xmlns:a16="http://schemas.microsoft.com/office/drawing/2014/main" id="{EA9D18ED-606A-D686-0A48-1B1FA40D7914}"/>
              </a:ext>
            </a:extLst>
          </p:cNvPr>
          <p:cNvPicPr>
            <a:picLocks noChangeAspect="1"/>
          </p:cNvPicPr>
          <p:nvPr/>
        </p:nvPicPr>
        <p:blipFill rotWithShape="1">
          <a:blip r:embed="rId6">
            <a:extLst>
              <a:ext uri="{837473B0-CC2E-450A-ABE3-18F120FF3D39}">
                <a1611:picAttrSrcUrl xmlns:a1611="http://schemas.microsoft.com/office/drawing/2016/11/main" r:id="rId7"/>
              </a:ext>
            </a:extLst>
          </a:blip>
          <a:srcRect l="18092" r="36199"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Subtitle 2">
            <a:extLst>
              <a:ext uri="{FF2B5EF4-FFF2-40B4-BE49-F238E27FC236}">
                <a16:creationId xmlns:a16="http://schemas.microsoft.com/office/drawing/2014/main" id="{4264BE24-7AD5-7C1C-3B45-62FF052781BD}"/>
              </a:ext>
            </a:extLst>
          </p:cNvPr>
          <p:cNvSpPr>
            <a:spLocks noGrp="1"/>
          </p:cNvSpPr>
          <p:nvPr>
            <p:ph type="subTitle" idx="1"/>
          </p:nvPr>
        </p:nvSpPr>
        <p:spPr>
          <a:xfrm>
            <a:off x="6116569" y="1791730"/>
            <a:ext cx="5782987" cy="4385233"/>
          </a:xfrm>
        </p:spPr>
        <p:txBody>
          <a:bodyPr vert="horz" lIns="91440" tIns="45720" rIns="91440" bIns="45720" rtlCol="0">
            <a:noAutofit/>
          </a:bodyPr>
          <a:lstStyle/>
          <a:p>
            <a:pPr marL="342900" indent="-228600" algn="l">
              <a:buFont typeface="Arial" panose="020B0604020202020204" pitchFamily="34" charset="0"/>
              <a:buChar char="•"/>
            </a:pPr>
            <a:r>
              <a:rPr lang="en-US" sz="1800" dirty="0"/>
              <a:t>As the world progresses toward digitization, we rely on digital payments. While digital payments are on the rise, frauds in digital payments especially using a credit card, are increasing, and cybersecurity has become a crucial part of the credit card industry. </a:t>
            </a:r>
          </a:p>
          <a:p>
            <a:pPr marL="342900" indent="-228600" algn="l">
              <a:buFont typeface="Arial" panose="020B0604020202020204" pitchFamily="34" charset="0"/>
              <a:buChar char="•"/>
            </a:pPr>
            <a:r>
              <a:rPr lang="en-US" sz="1800" dirty="0"/>
              <a:t>Credit Card Fraud Prediction System will bear considerable benefits to the customers and credit card firms so that we can reduce financial risks and losses due to these frauds.</a:t>
            </a:r>
          </a:p>
          <a:p>
            <a:pPr marL="342900" indent="-228600" algn="l">
              <a:buFont typeface="Arial" panose="020B0604020202020204" pitchFamily="34" charset="0"/>
              <a:buChar char="•"/>
            </a:pPr>
            <a:r>
              <a:rPr lang="en-US" sz="1800" dirty="0"/>
              <a:t>As the system develops to predict fraudulent activities on credit card transactions, fraudsters will create new ways of doing things. So, we can not rely on standard rules for identifying fraudulent patterns. </a:t>
            </a:r>
          </a:p>
          <a:p>
            <a:pPr marL="342900" indent="-228600" algn="l">
              <a:buFont typeface="Arial" panose="020B0604020202020204" pitchFamily="34" charset="0"/>
              <a:buChar char="•"/>
            </a:pPr>
            <a:r>
              <a:rPr lang="en-US" sz="1800" dirty="0"/>
              <a:t>We need to develop a system that gets trained with new patterns and identifies fraudulent activities as recent frauds develop.</a:t>
            </a:r>
          </a:p>
          <a:p>
            <a:pPr marL="342900" indent="-228600" algn="l">
              <a:buFont typeface="Arial" panose="020B0604020202020204" pitchFamily="34" charset="0"/>
              <a:buChar char="•"/>
            </a:pPr>
            <a:endParaRPr lang="en-US" sz="1800" dirty="0"/>
          </a:p>
        </p:txBody>
      </p:sp>
      <p:pic>
        <p:nvPicPr>
          <p:cNvPr id="15" name="Audio 14">
            <a:hlinkClick r:id="" action="ppaction://media"/>
            <a:extLst>
              <a:ext uri="{FF2B5EF4-FFF2-40B4-BE49-F238E27FC236}">
                <a16:creationId xmlns:a16="http://schemas.microsoft.com/office/drawing/2014/main" id="{A15938F9-8AD8-8C03-F5BE-7F67E69FD55E}"/>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237939511"/>
      </p:ext>
    </p:extLst>
  </p:cSld>
  <p:clrMapOvr>
    <a:masterClrMapping/>
  </p:clrMapOvr>
  <mc:AlternateContent xmlns:mc="http://schemas.openxmlformats.org/markup-compatibility/2006">
    <mc:Choice xmlns:p14="http://schemas.microsoft.com/office/powerpoint/2010/main" Requires="p14">
      <p:transition spd="slow" p14:dur="2000" advTm="59268"/>
    </mc:Choice>
    <mc:Fallback>
      <p:transition spd="slow" advTm="592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par>
                                <p:cTn id="7" presetID="10" presetClass="entr" presetSubtype="0" fill="hold" grpId="0" nodeType="withEffect">
                                  <p:stCondLst>
                                    <p:cond delay="2000"/>
                                  </p:stCondLst>
                                  <p:iterate type="lt">
                                    <p:tmPct val="10000"/>
                                  </p:iterate>
                                  <p:childTnLst>
                                    <p:set>
                                      <p:cBhvr>
                                        <p:cTn id="8" dur="1" fill="hold">
                                          <p:stCondLst>
                                            <p:cond delay="0"/>
                                          </p:stCondLst>
                                        </p:cTn>
                                        <p:tgtEl>
                                          <p:spTgt spid="3">
                                            <p:txEl>
                                              <p:pRg st="0" end="0"/>
                                            </p:txEl>
                                          </p:spTgt>
                                        </p:tgtEl>
                                        <p:attrNameLst>
                                          <p:attrName>style.visibility</p:attrName>
                                        </p:attrNameLst>
                                      </p:cBhvr>
                                      <p:to>
                                        <p:strVal val="visible"/>
                                      </p:to>
                                    </p:set>
                                    <p:animEffect transition="in" filter="fade">
                                      <p:cBhvr>
                                        <p:cTn id="9" dur="400"/>
                                        <p:tgtEl>
                                          <p:spTgt spid="3">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2000"/>
                                  </p:stCondLst>
                                  <p:iterate type="lt">
                                    <p:tmPct val="10000"/>
                                  </p:iterate>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400"/>
                                        <p:tgtEl>
                                          <p:spTgt spid="3">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2000"/>
                                  </p:stCondLst>
                                  <p:iterate type="lt">
                                    <p:tmPct val="10000"/>
                                  </p:iterate>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400"/>
                                        <p:tgtEl>
                                          <p:spTgt spid="3">
                                            <p:txEl>
                                              <p:pRg st="2" end="2"/>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2000"/>
                                  </p:stCondLst>
                                  <p:iterate type="lt">
                                    <p:tmPct val="10000"/>
                                  </p:iterate>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400"/>
                                        <p:tgtEl>
                                          <p:spTgt spid="3">
                                            <p:txEl>
                                              <p:pRg st="3" end="3"/>
                                            </p:txEl>
                                          </p:spTgt>
                                        </p:tgtEl>
                                      </p:cBhvr>
                                    </p:animEffect>
                                  </p:childTnLst>
                                </p:cTn>
                              </p:par>
                              <p:par>
                                <p:cTn id="25" presetID="10" presetClass="entr" presetSubtype="0" fill="hold" grpId="0" nodeType="withEffect">
                                  <p:stCondLst>
                                    <p:cond delay="1000"/>
                                  </p:stCondLst>
                                  <p:iterate type="lt">
                                    <p:tmPct val="10000"/>
                                  </p:iterate>
                                  <p:childTnLst>
                                    <p:set>
                                      <p:cBhvr>
                                        <p:cTn id="26" dur="1" fill="hold">
                                          <p:stCondLst>
                                            <p:cond delay="0"/>
                                          </p:stCondLst>
                                        </p:cTn>
                                        <p:tgtEl>
                                          <p:spTgt spid="2"/>
                                        </p:tgtEl>
                                        <p:attrNameLst>
                                          <p:attrName>style.visibility</p:attrName>
                                        </p:attrNameLst>
                                      </p:cBhvr>
                                      <p:to>
                                        <p:strVal val="visible"/>
                                      </p:to>
                                    </p:set>
                                    <p:animEffect transition="in" filter="fade">
                                      <p:cBhvr>
                                        <p:cTn id="2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8" fill="hold" display="0">
                  <p:stCondLst>
                    <p:cond delay="indefinite"/>
                  </p:stCondLst>
                  <p:endCondLst>
                    <p:cond evt="onStopAudio" delay="0">
                      <p:tgtEl>
                        <p:sldTgt/>
                      </p:tgtEl>
                    </p:cond>
                  </p:endCondLst>
                </p:cTn>
                <p:tgtEl>
                  <p:spTgt spid="15"/>
                </p:tgtEl>
              </p:cMediaNode>
            </p:audio>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5A202-8EC5-31E9-F587-CE6B8E5381E6}"/>
              </a:ext>
            </a:extLst>
          </p:cNvPr>
          <p:cNvSpPr>
            <a:spLocks noGrp="1"/>
          </p:cNvSpPr>
          <p:nvPr>
            <p:ph type="ctrTitle"/>
          </p:nvPr>
        </p:nvSpPr>
        <p:spPr>
          <a:xfrm>
            <a:off x="6513788" y="365125"/>
            <a:ext cx="4840010" cy="1807305"/>
          </a:xfrm>
        </p:spPr>
        <p:txBody>
          <a:bodyPr vert="horz" lIns="91440" tIns="45720" rIns="91440" bIns="45720" rtlCol="0" anchor="ctr">
            <a:normAutofit/>
          </a:bodyPr>
          <a:lstStyle/>
          <a:p>
            <a:pPr algn="l"/>
            <a:r>
              <a:rPr lang="en-US" sz="4400" dirty="0"/>
              <a:t>PROJECT STEPS</a:t>
            </a:r>
          </a:p>
        </p:txBody>
      </p:sp>
      <p:pic>
        <p:nvPicPr>
          <p:cNvPr id="4" name="Picture 3">
            <a:extLst>
              <a:ext uri="{FF2B5EF4-FFF2-40B4-BE49-F238E27FC236}">
                <a16:creationId xmlns:a16="http://schemas.microsoft.com/office/drawing/2014/main" id="{EA9D18ED-606A-D686-0A48-1B1FA40D7914}"/>
              </a:ext>
            </a:extLst>
          </p:cNvPr>
          <p:cNvPicPr>
            <a:picLocks noChangeAspect="1"/>
          </p:cNvPicPr>
          <p:nvPr/>
        </p:nvPicPr>
        <p:blipFill rotWithShape="1">
          <a:blip r:embed="rId5">
            <a:extLst>
              <a:ext uri="{837473B0-CC2E-450A-ABE3-18F120FF3D39}">
                <a1611:picAttrSrcUrl xmlns:a1611="http://schemas.microsoft.com/office/drawing/2016/11/main" r:id="rId6"/>
              </a:ext>
            </a:extLst>
          </a:blip>
          <a:srcRect l="18092" r="36199"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5" name="Rounded Rectangle 4">
            <a:extLst>
              <a:ext uri="{FF2B5EF4-FFF2-40B4-BE49-F238E27FC236}">
                <a16:creationId xmlns:a16="http://schemas.microsoft.com/office/drawing/2014/main" id="{00C31FEA-3ADD-87FB-7433-7AF4372263F4}"/>
              </a:ext>
            </a:extLst>
          </p:cNvPr>
          <p:cNvSpPr/>
          <p:nvPr/>
        </p:nvSpPr>
        <p:spPr>
          <a:xfrm>
            <a:off x="6427005" y="2037522"/>
            <a:ext cx="1649896" cy="78519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Collection</a:t>
            </a:r>
          </a:p>
        </p:txBody>
      </p:sp>
      <p:sp>
        <p:nvSpPr>
          <p:cNvPr id="6" name="Rounded Rectangle 5">
            <a:extLst>
              <a:ext uri="{FF2B5EF4-FFF2-40B4-BE49-F238E27FC236}">
                <a16:creationId xmlns:a16="http://schemas.microsoft.com/office/drawing/2014/main" id="{79D3A577-624E-FDB5-E4E4-046B3290EE41}"/>
              </a:ext>
            </a:extLst>
          </p:cNvPr>
          <p:cNvSpPr/>
          <p:nvPr/>
        </p:nvSpPr>
        <p:spPr>
          <a:xfrm>
            <a:off x="9518487" y="3833187"/>
            <a:ext cx="1649896" cy="78519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Exploratory Data Analysis</a:t>
            </a:r>
          </a:p>
        </p:txBody>
      </p:sp>
      <p:sp>
        <p:nvSpPr>
          <p:cNvPr id="7" name="Rounded Rectangle 6">
            <a:extLst>
              <a:ext uri="{FF2B5EF4-FFF2-40B4-BE49-F238E27FC236}">
                <a16:creationId xmlns:a16="http://schemas.microsoft.com/office/drawing/2014/main" id="{257EAADE-43BE-6C2D-E7D9-9EFE48A7B7F0}"/>
              </a:ext>
            </a:extLst>
          </p:cNvPr>
          <p:cNvSpPr/>
          <p:nvPr/>
        </p:nvSpPr>
        <p:spPr>
          <a:xfrm>
            <a:off x="9449327" y="2037521"/>
            <a:ext cx="1788216" cy="78519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Cleansing &amp; Transformation</a:t>
            </a:r>
          </a:p>
        </p:txBody>
      </p:sp>
      <p:sp>
        <p:nvSpPr>
          <p:cNvPr id="8" name="Rounded Rectangle 7">
            <a:extLst>
              <a:ext uri="{FF2B5EF4-FFF2-40B4-BE49-F238E27FC236}">
                <a16:creationId xmlns:a16="http://schemas.microsoft.com/office/drawing/2014/main" id="{FD60E120-B418-8EB4-567D-9C922F1782CE}"/>
              </a:ext>
            </a:extLst>
          </p:cNvPr>
          <p:cNvSpPr/>
          <p:nvPr/>
        </p:nvSpPr>
        <p:spPr>
          <a:xfrm>
            <a:off x="6427005" y="3853067"/>
            <a:ext cx="1649896" cy="78519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Build and Train Model</a:t>
            </a:r>
          </a:p>
        </p:txBody>
      </p:sp>
      <p:cxnSp>
        <p:nvCxnSpPr>
          <p:cNvPr id="10" name="Straight Arrow Connector 9">
            <a:extLst>
              <a:ext uri="{FF2B5EF4-FFF2-40B4-BE49-F238E27FC236}">
                <a16:creationId xmlns:a16="http://schemas.microsoft.com/office/drawing/2014/main" id="{4DB5036E-D583-9589-310A-6E045021C425}"/>
              </a:ext>
            </a:extLst>
          </p:cNvPr>
          <p:cNvCxnSpPr>
            <a:stCxn id="5" idx="3"/>
            <a:endCxn id="7" idx="1"/>
          </p:cNvCxnSpPr>
          <p:nvPr/>
        </p:nvCxnSpPr>
        <p:spPr>
          <a:xfrm flipV="1">
            <a:off x="8076901" y="2430117"/>
            <a:ext cx="137242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B98D053-D3A8-519C-31CC-8077A23BE8E2}"/>
              </a:ext>
            </a:extLst>
          </p:cNvPr>
          <p:cNvCxnSpPr>
            <a:cxnSpLocks/>
            <a:stCxn id="7" idx="2"/>
            <a:endCxn id="6" idx="0"/>
          </p:cNvCxnSpPr>
          <p:nvPr/>
        </p:nvCxnSpPr>
        <p:spPr>
          <a:xfrm>
            <a:off x="10343435" y="2822712"/>
            <a:ext cx="0" cy="10104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1">
            <a:extLst>
              <a:ext uri="{FF2B5EF4-FFF2-40B4-BE49-F238E27FC236}">
                <a16:creationId xmlns:a16="http://schemas.microsoft.com/office/drawing/2014/main" id="{57A773B1-0134-05CE-A731-E3AA4B37A85F}"/>
              </a:ext>
            </a:extLst>
          </p:cNvPr>
          <p:cNvSpPr/>
          <p:nvPr/>
        </p:nvSpPr>
        <p:spPr>
          <a:xfrm>
            <a:off x="8158300" y="5402324"/>
            <a:ext cx="1649896" cy="78519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Model Evaluation</a:t>
            </a:r>
          </a:p>
        </p:txBody>
      </p:sp>
      <p:cxnSp>
        <p:nvCxnSpPr>
          <p:cNvPr id="13" name="Straight Arrow Connector 12">
            <a:extLst>
              <a:ext uri="{FF2B5EF4-FFF2-40B4-BE49-F238E27FC236}">
                <a16:creationId xmlns:a16="http://schemas.microsoft.com/office/drawing/2014/main" id="{10C8B421-4B8D-47CF-0084-603C319A72B1}"/>
              </a:ext>
            </a:extLst>
          </p:cNvPr>
          <p:cNvCxnSpPr>
            <a:cxnSpLocks/>
            <a:stCxn id="6" idx="1"/>
            <a:endCxn id="8" idx="3"/>
          </p:cNvCxnSpPr>
          <p:nvPr/>
        </p:nvCxnSpPr>
        <p:spPr>
          <a:xfrm flipH="1">
            <a:off x="8076901" y="4225783"/>
            <a:ext cx="1441586" cy="198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Elbow Connector 13">
            <a:extLst>
              <a:ext uri="{FF2B5EF4-FFF2-40B4-BE49-F238E27FC236}">
                <a16:creationId xmlns:a16="http://schemas.microsoft.com/office/drawing/2014/main" id="{4C56A1B3-C3F5-C70B-46D8-4FCA20710E0D}"/>
              </a:ext>
            </a:extLst>
          </p:cNvPr>
          <p:cNvCxnSpPr>
            <a:cxnSpLocks/>
            <a:stCxn id="8" idx="2"/>
            <a:endCxn id="12" idx="1"/>
          </p:cNvCxnSpPr>
          <p:nvPr/>
        </p:nvCxnSpPr>
        <p:spPr>
          <a:xfrm rot="16200000" flipH="1">
            <a:off x="7126795" y="4763415"/>
            <a:ext cx="1156662" cy="90634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pic>
        <p:nvPicPr>
          <p:cNvPr id="24" name="Audio 23">
            <a:hlinkClick r:id="" action="ppaction://media"/>
            <a:extLst>
              <a:ext uri="{FF2B5EF4-FFF2-40B4-BE49-F238E27FC236}">
                <a16:creationId xmlns:a16="http://schemas.microsoft.com/office/drawing/2014/main" id="{B8878F15-B337-FBF2-CAED-47361A6F0D6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050550157"/>
      </p:ext>
    </p:extLst>
  </p:cSld>
  <p:clrMapOvr>
    <a:masterClrMapping/>
  </p:clrMapOvr>
  <mc:AlternateContent xmlns:mc="http://schemas.openxmlformats.org/markup-compatibility/2006">
    <mc:Choice xmlns:p14="http://schemas.microsoft.com/office/powerpoint/2010/main" Requires="p14">
      <p:transition spd="slow" p14:dur="2000" advTm="50097"/>
    </mc:Choice>
    <mc:Fallback>
      <p:transition spd="slow" advTm="500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par>
                                <p:cTn id="7" presetID="10" presetClass="entr" presetSubtype="0" fill="hold" grpId="0" nodeType="withEffect">
                                  <p:stCondLst>
                                    <p:cond delay="10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24"/>
                </p:tgtEl>
              </p:cMediaNode>
            </p:audio>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5A202-8EC5-31E9-F587-CE6B8E5381E6}"/>
              </a:ext>
            </a:extLst>
          </p:cNvPr>
          <p:cNvSpPr>
            <a:spLocks noGrp="1"/>
          </p:cNvSpPr>
          <p:nvPr>
            <p:ph type="ctrTitle"/>
          </p:nvPr>
        </p:nvSpPr>
        <p:spPr>
          <a:xfrm>
            <a:off x="6500531" y="-351566"/>
            <a:ext cx="4840010" cy="1807305"/>
          </a:xfrm>
        </p:spPr>
        <p:txBody>
          <a:bodyPr vert="horz" lIns="91440" tIns="45720" rIns="91440" bIns="45720" rtlCol="0" anchor="ctr">
            <a:normAutofit/>
          </a:bodyPr>
          <a:lstStyle/>
          <a:p>
            <a:pPr algn="l"/>
            <a:r>
              <a:rPr lang="en-US" sz="4400" dirty="0"/>
              <a:t>DATA PREPARATION</a:t>
            </a:r>
          </a:p>
        </p:txBody>
      </p:sp>
      <p:pic>
        <p:nvPicPr>
          <p:cNvPr id="4" name="Picture 3">
            <a:extLst>
              <a:ext uri="{FF2B5EF4-FFF2-40B4-BE49-F238E27FC236}">
                <a16:creationId xmlns:a16="http://schemas.microsoft.com/office/drawing/2014/main" id="{EA9D18ED-606A-D686-0A48-1B1FA40D7914}"/>
              </a:ext>
            </a:extLst>
          </p:cNvPr>
          <p:cNvPicPr>
            <a:picLocks noChangeAspect="1"/>
          </p:cNvPicPr>
          <p:nvPr/>
        </p:nvPicPr>
        <p:blipFill rotWithShape="1">
          <a:blip r:embed="rId5">
            <a:extLst>
              <a:ext uri="{837473B0-CC2E-450A-ABE3-18F120FF3D39}">
                <a1611:picAttrSrcUrl xmlns:a1611="http://schemas.microsoft.com/office/drawing/2016/11/main" r:id="rId6"/>
              </a:ext>
            </a:extLst>
          </a:blip>
          <a:srcRect l="18092" r="36199"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pic>
        <p:nvPicPr>
          <p:cNvPr id="17" name="Picture 16">
            <a:extLst>
              <a:ext uri="{FF2B5EF4-FFF2-40B4-BE49-F238E27FC236}">
                <a16:creationId xmlns:a16="http://schemas.microsoft.com/office/drawing/2014/main" id="{4F4E13E1-8509-7A58-5161-EFBD4B1B5542}"/>
              </a:ext>
            </a:extLst>
          </p:cNvPr>
          <p:cNvPicPr>
            <a:picLocks noChangeAspect="1"/>
          </p:cNvPicPr>
          <p:nvPr/>
        </p:nvPicPr>
        <p:blipFill>
          <a:blip r:embed="rId7"/>
          <a:stretch>
            <a:fillRect/>
          </a:stretch>
        </p:blipFill>
        <p:spPr>
          <a:xfrm>
            <a:off x="4419580" y="886062"/>
            <a:ext cx="7772400" cy="5576522"/>
          </a:xfrm>
          <a:prstGeom prst="rect">
            <a:avLst/>
          </a:prstGeom>
        </p:spPr>
      </p:pic>
      <p:pic>
        <p:nvPicPr>
          <p:cNvPr id="19" name="Audio 18">
            <a:hlinkClick r:id="" action="ppaction://media"/>
            <a:extLst>
              <a:ext uri="{FF2B5EF4-FFF2-40B4-BE49-F238E27FC236}">
                <a16:creationId xmlns:a16="http://schemas.microsoft.com/office/drawing/2014/main" id="{8603FE75-BFD0-43A2-5030-4D881DF1EED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5072319"/>
      </p:ext>
    </p:extLst>
  </p:cSld>
  <p:clrMapOvr>
    <a:masterClrMapping/>
  </p:clrMapOvr>
  <mc:AlternateContent xmlns:mc="http://schemas.openxmlformats.org/markup-compatibility/2006">
    <mc:Choice xmlns:p14="http://schemas.microsoft.com/office/powerpoint/2010/main" Requires="p14">
      <p:transition spd="slow" p14:dur="2000" advTm="27353"/>
    </mc:Choice>
    <mc:Fallback>
      <p:transition spd="slow" advTm="273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par>
                                <p:cTn id="7" presetID="10" presetClass="entr" presetSubtype="0" fill="hold" grpId="0" nodeType="withEffect">
                                  <p:stCondLst>
                                    <p:cond delay="10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9"/>
                </p:tgtEl>
              </p:cMediaNode>
            </p:audio>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5A202-8EC5-31E9-F587-CE6B8E5381E6}"/>
              </a:ext>
            </a:extLst>
          </p:cNvPr>
          <p:cNvSpPr>
            <a:spLocks noGrp="1"/>
          </p:cNvSpPr>
          <p:nvPr>
            <p:ph type="ctrTitle"/>
          </p:nvPr>
        </p:nvSpPr>
        <p:spPr>
          <a:xfrm>
            <a:off x="6500531" y="-351566"/>
            <a:ext cx="4840010" cy="1807305"/>
          </a:xfrm>
        </p:spPr>
        <p:txBody>
          <a:bodyPr vert="horz" lIns="91440" tIns="45720" rIns="91440" bIns="45720" rtlCol="0" anchor="ctr">
            <a:normAutofit/>
          </a:bodyPr>
          <a:lstStyle/>
          <a:p>
            <a:pPr algn="l"/>
            <a:r>
              <a:rPr lang="en-US" sz="4400" dirty="0"/>
              <a:t>DATA PREPARATION</a:t>
            </a:r>
          </a:p>
        </p:txBody>
      </p:sp>
      <p:pic>
        <p:nvPicPr>
          <p:cNvPr id="4" name="Picture 3">
            <a:extLst>
              <a:ext uri="{FF2B5EF4-FFF2-40B4-BE49-F238E27FC236}">
                <a16:creationId xmlns:a16="http://schemas.microsoft.com/office/drawing/2014/main" id="{EA9D18ED-606A-D686-0A48-1B1FA40D7914}"/>
              </a:ext>
            </a:extLst>
          </p:cNvPr>
          <p:cNvPicPr>
            <a:picLocks noChangeAspect="1"/>
          </p:cNvPicPr>
          <p:nvPr/>
        </p:nvPicPr>
        <p:blipFill rotWithShape="1">
          <a:blip r:embed="rId5">
            <a:extLst>
              <a:ext uri="{837473B0-CC2E-450A-ABE3-18F120FF3D39}">
                <a1611:picAttrSrcUrl xmlns:a1611="http://schemas.microsoft.com/office/drawing/2016/11/main" r:id="rId6"/>
              </a:ext>
            </a:extLst>
          </a:blip>
          <a:srcRect l="18092" r="36199"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pic>
        <p:nvPicPr>
          <p:cNvPr id="3" name="Picture 2">
            <a:extLst>
              <a:ext uri="{FF2B5EF4-FFF2-40B4-BE49-F238E27FC236}">
                <a16:creationId xmlns:a16="http://schemas.microsoft.com/office/drawing/2014/main" id="{D2FC6BE7-CB07-FA1E-531B-7B7F47C0C499}"/>
              </a:ext>
            </a:extLst>
          </p:cNvPr>
          <p:cNvPicPr>
            <a:picLocks noChangeAspect="1"/>
          </p:cNvPicPr>
          <p:nvPr/>
        </p:nvPicPr>
        <p:blipFill>
          <a:blip r:embed="rId7"/>
          <a:stretch>
            <a:fillRect/>
          </a:stretch>
        </p:blipFill>
        <p:spPr>
          <a:xfrm>
            <a:off x="4238368" y="873097"/>
            <a:ext cx="7953612" cy="5799552"/>
          </a:xfrm>
          <a:prstGeom prst="rect">
            <a:avLst/>
          </a:prstGeom>
        </p:spPr>
      </p:pic>
      <p:pic>
        <p:nvPicPr>
          <p:cNvPr id="5" name="Audio 4">
            <a:hlinkClick r:id="" action="ppaction://media"/>
            <a:extLst>
              <a:ext uri="{FF2B5EF4-FFF2-40B4-BE49-F238E27FC236}">
                <a16:creationId xmlns:a16="http://schemas.microsoft.com/office/drawing/2014/main" id="{B4500F09-F087-C141-2887-FB5AC0C1C1E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472240783"/>
      </p:ext>
    </p:extLst>
  </p:cSld>
  <p:clrMapOvr>
    <a:masterClrMapping/>
  </p:clrMapOvr>
  <mc:AlternateContent xmlns:mc="http://schemas.openxmlformats.org/markup-compatibility/2006">
    <mc:Choice xmlns:p14="http://schemas.microsoft.com/office/powerpoint/2010/main" Requires="p14">
      <p:transition spd="slow" p14:dur="2000" advTm="3343"/>
    </mc:Choice>
    <mc:Fallback>
      <p:transition spd="slow" advTm="33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10" presetClass="entr" presetSubtype="0" fill="hold" grpId="0" nodeType="withEffect">
                                  <p:stCondLst>
                                    <p:cond delay="10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5A202-8EC5-31E9-F587-CE6B8E5381E6}"/>
              </a:ext>
            </a:extLst>
          </p:cNvPr>
          <p:cNvSpPr>
            <a:spLocks noGrp="1"/>
          </p:cNvSpPr>
          <p:nvPr>
            <p:ph type="ctrTitle"/>
          </p:nvPr>
        </p:nvSpPr>
        <p:spPr>
          <a:xfrm>
            <a:off x="5004486" y="-351566"/>
            <a:ext cx="7043352" cy="1807305"/>
          </a:xfrm>
        </p:spPr>
        <p:txBody>
          <a:bodyPr vert="horz" lIns="91440" tIns="45720" rIns="91440" bIns="45720" rtlCol="0" anchor="ctr">
            <a:normAutofit/>
          </a:bodyPr>
          <a:lstStyle/>
          <a:p>
            <a:pPr algn="l"/>
            <a:r>
              <a:rPr lang="en-US" sz="4400" dirty="0"/>
              <a:t>EXPLORATORY DATA ANALYSIS</a:t>
            </a:r>
          </a:p>
        </p:txBody>
      </p:sp>
      <p:pic>
        <p:nvPicPr>
          <p:cNvPr id="4" name="Picture 3">
            <a:extLst>
              <a:ext uri="{FF2B5EF4-FFF2-40B4-BE49-F238E27FC236}">
                <a16:creationId xmlns:a16="http://schemas.microsoft.com/office/drawing/2014/main" id="{EA9D18ED-606A-D686-0A48-1B1FA40D7914}"/>
              </a:ext>
            </a:extLst>
          </p:cNvPr>
          <p:cNvPicPr>
            <a:picLocks noChangeAspect="1"/>
          </p:cNvPicPr>
          <p:nvPr/>
        </p:nvPicPr>
        <p:blipFill rotWithShape="1">
          <a:blip r:embed="rId5">
            <a:extLst>
              <a:ext uri="{837473B0-CC2E-450A-ABE3-18F120FF3D39}">
                <a1611:picAttrSrcUrl xmlns:a1611="http://schemas.microsoft.com/office/drawing/2016/11/main" r:id="rId6"/>
              </a:ext>
            </a:extLst>
          </a:blip>
          <a:srcRect l="18092" r="36199"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pic>
        <p:nvPicPr>
          <p:cNvPr id="1026" name="Picture 2">
            <a:extLst>
              <a:ext uri="{FF2B5EF4-FFF2-40B4-BE49-F238E27FC236}">
                <a16:creationId xmlns:a16="http://schemas.microsoft.com/office/drawing/2014/main" id="{A9CFBEFE-231F-39F0-0119-89861A9D64A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795320" y="815546"/>
            <a:ext cx="5906529" cy="2891481"/>
          </a:xfrm>
          <a:prstGeom prst="rect">
            <a:avLst/>
          </a:prstGeom>
          <a:noFill/>
          <a:extLst>
            <a:ext uri="{909E8E84-426E-40DD-AFC4-6F175D3DCCD1}">
              <a14:hiddenFill xmlns:a14="http://schemas.microsoft.com/office/drawing/2010/main">
                <a:solidFill>
                  <a:srgbClr val="FFFFFF"/>
                </a:solidFill>
              </a14:hiddenFill>
            </a:ext>
          </a:extLst>
        </p:spPr>
      </p:pic>
      <p:sp>
        <p:nvSpPr>
          <p:cNvPr id="7" name="AutoShape 4">
            <a:extLst>
              <a:ext uri="{FF2B5EF4-FFF2-40B4-BE49-F238E27FC236}">
                <a16:creationId xmlns:a16="http://schemas.microsoft.com/office/drawing/2014/main" id="{F4355C28-7839-A129-AE80-EBCEA6AE16A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6">
            <a:extLst>
              <a:ext uri="{FF2B5EF4-FFF2-40B4-BE49-F238E27FC236}">
                <a16:creationId xmlns:a16="http://schemas.microsoft.com/office/drawing/2014/main" id="{323E5ECB-BD35-C719-7C43-969E85B87D20}"/>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12" descr="Chart, bar chart&#10;&#10;Description automatically generated">
            <a:extLst>
              <a:ext uri="{FF2B5EF4-FFF2-40B4-BE49-F238E27FC236}">
                <a16:creationId xmlns:a16="http://schemas.microsoft.com/office/drawing/2014/main" id="{CFBCF917-A325-3DFF-25F5-30C34C4CCADA}"/>
              </a:ext>
            </a:extLst>
          </p:cNvPr>
          <p:cNvPicPr>
            <a:picLocks noChangeAspect="1"/>
          </p:cNvPicPr>
          <p:nvPr/>
        </p:nvPicPr>
        <p:blipFill>
          <a:blip r:embed="rId8"/>
          <a:stretch>
            <a:fillRect/>
          </a:stretch>
        </p:blipFill>
        <p:spPr>
          <a:xfrm>
            <a:off x="5795319" y="3490626"/>
            <a:ext cx="5906529" cy="3367374"/>
          </a:xfrm>
          <a:prstGeom prst="rect">
            <a:avLst/>
          </a:prstGeom>
        </p:spPr>
      </p:pic>
      <p:pic>
        <p:nvPicPr>
          <p:cNvPr id="15" name="Audio 14">
            <a:hlinkClick r:id="" action="ppaction://media"/>
            <a:extLst>
              <a:ext uri="{FF2B5EF4-FFF2-40B4-BE49-F238E27FC236}">
                <a16:creationId xmlns:a16="http://schemas.microsoft.com/office/drawing/2014/main" id="{26EFBC52-66CB-FBF2-D494-7CC4F068E5D4}"/>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78714041"/>
      </p:ext>
    </p:extLst>
  </p:cSld>
  <p:clrMapOvr>
    <a:masterClrMapping/>
  </p:clrMapOvr>
  <mc:AlternateContent xmlns:mc="http://schemas.openxmlformats.org/markup-compatibility/2006">
    <mc:Choice xmlns:p14="http://schemas.microsoft.com/office/powerpoint/2010/main" Requires="p14">
      <p:transition spd="slow" p14:dur="2000" advTm="29837"/>
    </mc:Choice>
    <mc:Fallback>
      <p:transition spd="slow" advTm="298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par>
                                <p:cTn id="7" presetID="10" presetClass="entr" presetSubtype="0" fill="hold" grpId="0" nodeType="withEffect">
                                  <p:stCondLst>
                                    <p:cond delay="10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5"/>
                </p:tgtEl>
              </p:cMediaNode>
            </p:audio>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5A202-8EC5-31E9-F587-CE6B8E5381E6}"/>
              </a:ext>
            </a:extLst>
          </p:cNvPr>
          <p:cNvSpPr>
            <a:spLocks noGrp="1"/>
          </p:cNvSpPr>
          <p:nvPr>
            <p:ph type="ctrTitle"/>
          </p:nvPr>
        </p:nvSpPr>
        <p:spPr>
          <a:xfrm>
            <a:off x="5004486" y="-351566"/>
            <a:ext cx="7043352" cy="1807305"/>
          </a:xfrm>
        </p:spPr>
        <p:txBody>
          <a:bodyPr vert="horz" lIns="91440" tIns="45720" rIns="91440" bIns="45720" rtlCol="0" anchor="ctr">
            <a:normAutofit/>
          </a:bodyPr>
          <a:lstStyle/>
          <a:p>
            <a:pPr algn="l"/>
            <a:r>
              <a:rPr lang="en-US" sz="4400" dirty="0"/>
              <a:t>EXPLORATORY DATA ANALYSIS</a:t>
            </a:r>
          </a:p>
        </p:txBody>
      </p:sp>
      <p:pic>
        <p:nvPicPr>
          <p:cNvPr id="4" name="Picture 3">
            <a:extLst>
              <a:ext uri="{FF2B5EF4-FFF2-40B4-BE49-F238E27FC236}">
                <a16:creationId xmlns:a16="http://schemas.microsoft.com/office/drawing/2014/main" id="{EA9D18ED-606A-D686-0A48-1B1FA40D7914}"/>
              </a:ext>
            </a:extLst>
          </p:cNvPr>
          <p:cNvPicPr>
            <a:picLocks noChangeAspect="1"/>
          </p:cNvPicPr>
          <p:nvPr/>
        </p:nvPicPr>
        <p:blipFill rotWithShape="1">
          <a:blip r:embed="rId5">
            <a:extLst>
              <a:ext uri="{837473B0-CC2E-450A-ABE3-18F120FF3D39}">
                <a1611:picAttrSrcUrl xmlns:a1611="http://schemas.microsoft.com/office/drawing/2016/11/main" r:id="rId6"/>
              </a:ext>
            </a:extLst>
          </a:blip>
          <a:srcRect l="18092" r="36199"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7" name="AutoShape 4">
            <a:extLst>
              <a:ext uri="{FF2B5EF4-FFF2-40B4-BE49-F238E27FC236}">
                <a16:creationId xmlns:a16="http://schemas.microsoft.com/office/drawing/2014/main" id="{F4355C28-7839-A129-AE80-EBCEA6AE16A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6">
            <a:extLst>
              <a:ext uri="{FF2B5EF4-FFF2-40B4-BE49-F238E27FC236}">
                <a16:creationId xmlns:a16="http://schemas.microsoft.com/office/drawing/2014/main" id="{323E5ECB-BD35-C719-7C43-969E85B87D20}"/>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074" name="Picture 2">
            <a:extLst>
              <a:ext uri="{FF2B5EF4-FFF2-40B4-BE49-F238E27FC236}">
                <a16:creationId xmlns:a16="http://schemas.microsoft.com/office/drawing/2014/main" id="{6A547679-60BD-557C-5077-6B0103C8042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237635" y="791580"/>
            <a:ext cx="6810203" cy="5843998"/>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a:extLst>
              <a:ext uri="{FF2B5EF4-FFF2-40B4-BE49-F238E27FC236}">
                <a16:creationId xmlns:a16="http://schemas.microsoft.com/office/drawing/2014/main" id="{8116F968-7F0F-9A5E-8CC0-2D2748A0E17A}"/>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97086894"/>
      </p:ext>
    </p:extLst>
  </p:cSld>
  <p:clrMapOvr>
    <a:masterClrMapping/>
  </p:clrMapOvr>
  <mc:AlternateContent xmlns:mc="http://schemas.openxmlformats.org/markup-compatibility/2006">
    <mc:Choice xmlns:p14="http://schemas.microsoft.com/office/powerpoint/2010/main" Requires="p14">
      <p:transition spd="slow" p14:dur="2000" advTm="10866"/>
    </mc:Choice>
    <mc:Fallback>
      <p:transition spd="slow" advTm="108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10" presetClass="entr" presetSubtype="0" fill="hold" grpId="0" nodeType="withEffect">
                                  <p:stCondLst>
                                    <p:cond delay="10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5A202-8EC5-31E9-F587-CE6B8E5381E6}"/>
              </a:ext>
            </a:extLst>
          </p:cNvPr>
          <p:cNvSpPr>
            <a:spLocks noGrp="1"/>
          </p:cNvSpPr>
          <p:nvPr>
            <p:ph type="ctrTitle"/>
          </p:nvPr>
        </p:nvSpPr>
        <p:spPr>
          <a:xfrm>
            <a:off x="5105400" y="354734"/>
            <a:ext cx="7086600" cy="1807305"/>
          </a:xfrm>
        </p:spPr>
        <p:txBody>
          <a:bodyPr vert="horz" lIns="91440" tIns="45720" rIns="91440" bIns="45720" rtlCol="0" anchor="ctr">
            <a:normAutofit/>
          </a:bodyPr>
          <a:lstStyle/>
          <a:p>
            <a:pPr algn="l"/>
            <a:r>
              <a:rPr lang="en-US" sz="4400" dirty="0"/>
              <a:t>LOGISTIC REGRESSION MODEL</a:t>
            </a:r>
          </a:p>
        </p:txBody>
      </p:sp>
      <p:pic>
        <p:nvPicPr>
          <p:cNvPr id="4" name="Picture 3">
            <a:extLst>
              <a:ext uri="{FF2B5EF4-FFF2-40B4-BE49-F238E27FC236}">
                <a16:creationId xmlns:a16="http://schemas.microsoft.com/office/drawing/2014/main" id="{EA9D18ED-606A-D686-0A48-1B1FA40D7914}"/>
              </a:ext>
            </a:extLst>
          </p:cNvPr>
          <p:cNvPicPr>
            <a:picLocks noChangeAspect="1"/>
          </p:cNvPicPr>
          <p:nvPr/>
        </p:nvPicPr>
        <p:blipFill rotWithShape="1">
          <a:blip r:embed="rId6">
            <a:extLst>
              <a:ext uri="{837473B0-CC2E-450A-ABE3-18F120FF3D39}">
                <a1611:picAttrSrcUrl xmlns:a1611="http://schemas.microsoft.com/office/drawing/2016/11/main" r:id="rId7"/>
              </a:ext>
            </a:extLst>
          </a:blip>
          <a:srcRect l="18092" r="36199"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Subtitle 2">
            <a:extLst>
              <a:ext uri="{FF2B5EF4-FFF2-40B4-BE49-F238E27FC236}">
                <a16:creationId xmlns:a16="http://schemas.microsoft.com/office/drawing/2014/main" id="{4264BE24-7AD5-7C1C-3B45-62FF052781BD}"/>
              </a:ext>
            </a:extLst>
          </p:cNvPr>
          <p:cNvSpPr>
            <a:spLocks noGrp="1"/>
          </p:cNvSpPr>
          <p:nvPr>
            <p:ph type="subTitle" idx="1"/>
          </p:nvPr>
        </p:nvSpPr>
        <p:spPr>
          <a:xfrm>
            <a:off x="6116569" y="1791730"/>
            <a:ext cx="5782987" cy="4385233"/>
          </a:xfrm>
        </p:spPr>
        <p:txBody>
          <a:bodyPr vert="horz" lIns="91440" tIns="45720" rIns="91440" bIns="45720" rtlCol="0">
            <a:noAutofit/>
          </a:bodyPr>
          <a:lstStyle/>
          <a:p>
            <a:pPr marL="342900" indent="-228600" algn="l">
              <a:buFont typeface="Arial" panose="020B0604020202020204" pitchFamily="34" charset="0"/>
              <a:buChar char="•"/>
            </a:pPr>
            <a:r>
              <a:rPr lang="en-US" dirty="0"/>
              <a:t>Logistic Regression model estimates probabilities that for instance belong to a particular class.</a:t>
            </a:r>
          </a:p>
          <a:p>
            <a:pPr marL="114300" algn="l"/>
            <a:endParaRPr lang="en-US" dirty="0"/>
          </a:p>
          <a:p>
            <a:pPr marL="342900" indent="-228600" algn="l">
              <a:buFont typeface="Arial" panose="020B0604020202020204" pitchFamily="34" charset="0"/>
              <a:buChar char="•"/>
            </a:pPr>
            <a:r>
              <a:rPr lang="en-US" dirty="0"/>
              <a:t>Logistic Regression helps us to predict if the transaction is a fraud.</a:t>
            </a:r>
          </a:p>
          <a:p>
            <a:pPr marL="342900" indent="-228600" algn="l">
              <a:buFont typeface="Arial" panose="020B0604020202020204" pitchFamily="34" charset="0"/>
              <a:buChar char="•"/>
            </a:pPr>
            <a:endParaRPr lang="en-US" sz="1800" dirty="0"/>
          </a:p>
        </p:txBody>
      </p:sp>
      <p:pic>
        <p:nvPicPr>
          <p:cNvPr id="7" name="Audio 6">
            <a:hlinkClick r:id="" action="ppaction://media"/>
            <a:extLst>
              <a:ext uri="{FF2B5EF4-FFF2-40B4-BE49-F238E27FC236}">
                <a16:creationId xmlns:a16="http://schemas.microsoft.com/office/drawing/2014/main" id="{79369C52-A284-0D60-5A59-6198C61E9D4A}"/>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4142344674"/>
      </p:ext>
    </p:extLst>
  </p:cSld>
  <p:clrMapOvr>
    <a:masterClrMapping/>
  </p:clrMapOvr>
  <mc:AlternateContent xmlns:mc="http://schemas.openxmlformats.org/markup-compatibility/2006">
    <mc:Choice xmlns:p14="http://schemas.microsoft.com/office/powerpoint/2010/main" Requires="p14">
      <p:transition spd="slow" p14:dur="2000" advTm="18250"/>
    </mc:Choice>
    <mc:Fallback>
      <p:transition spd="slow" advTm="182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10" presetClass="entr" presetSubtype="0" fill="hold" grpId="0" nodeType="withEffect">
                                  <p:stCondLst>
                                    <p:cond delay="2000"/>
                                  </p:stCondLst>
                                  <p:iterate type="lt">
                                    <p:tmPct val="10000"/>
                                  </p:iterate>
                                  <p:childTnLst>
                                    <p:set>
                                      <p:cBhvr>
                                        <p:cTn id="8" dur="1" fill="hold">
                                          <p:stCondLst>
                                            <p:cond delay="0"/>
                                          </p:stCondLst>
                                        </p:cTn>
                                        <p:tgtEl>
                                          <p:spTgt spid="3">
                                            <p:txEl>
                                              <p:pRg st="0" end="0"/>
                                            </p:txEl>
                                          </p:spTgt>
                                        </p:tgtEl>
                                        <p:attrNameLst>
                                          <p:attrName>style.visibility</p:attrName>
                                        </p:attrNameLst>
                                      </p:cBhvr>
                                      <p:to>
                                        <p:strVal val="visible"/>
                                      </p:to>
                                    </p:set>
                                    <p:animEffect transition="in" filter="fade">
                                      <p:cBhvr>
                                        <p:cTn id="9" dur="400"/>
                                        <p:tgtEl>
                                          <p:spTgt spid="3">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2000"/>
                                  </p:stCondLst>
                                  <p:iterate type="lt">
                                    <p:tmPct val="10000"/>
                                  </p:iterate>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400"/>
                                        <p:tgtEl>
                                          <p:spTgt spid="3">
                                            <p:txEl>
                                              <p:pRg st="2" end="2"/>
                                            </p:txEl>
                                          </p:spTgt>
                                        </p:tgtEl>
                                      </p:cBhvr>
                                    </p:animEffect>
                                  </p:childTnLst>
                                </p:cTn>
                              </p:par>
                              <p:par>
                                <p:cTn id="15" presetID="10" presetClass="entr" presetSubtype="0" fill="hold" grpId="0" nodeType="withEffect">
                                  <p:stCondLst>
                                    <p:cond delay="1000"/>
                                  </p:stCondLst>
                                  <p:iterate type="lt">
                                    <p:tmPct val="10000"/>
                                  </p:iterate>
                                  <p:childTnLst>
                                    <p:set>
                                      <p:cBhvr>
                                        <p:cTn id="16" dur="1" fill="hold">
                                          <p:stCondLst>
                                            <p:cond delay="0"/>
                                          </p:stCondLst>
                                        </p:cTn>
                                        <p:tgtEl>
                                          <p:spTgt spid="2"/>
                                        </p:tgtEl>
                                        <p:attrNameLst>
                                          <p:attrName>style.visibility</p:attrName>
                                        </p:attrNameLst>
                                      </p:cBhvr>
                                      <p:to>
                                        <p:strVal val="visible"/>
                                      </p:to>
                                    </p:set>
                                    <p:animEffect transition="in" filter="fade">
                                      <p:cBhvr>
                                        <p:cTn id="1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8" fill="hold" display="0">
                  <p:stCondLst>
                    <p:cond delay="indefinite"/>
                  </p:stCondLst>
                  <p:endCondLst>
                    <p:cond evt="onStopAudio" delay="0">
                      <p:tgtEl>
                        <p:sldTgt/>
                      </p:tgtEl>
                    </p:cond>
                  </p:endCondLst>
                </p:cTn>
                <p:tgtEl>
                  <p:spTgt spid="7"/>
                </p:tgtEl>
              </p:cMediaNode>
            </p:audio>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5A202-8EC5-31E9-F587-CE6B8E5381E6}"/>
              </a:ext>
            </a:extLst>
          </p:cNvPr>
          <p:cNvSpPr>
            <a:spLocks noGrp="1"/>
          </p:cNvSpPr>
          <p:nvPr>
            <p:ph type="ctrTitle"/>
          </p:nvPr>
        </p:nvSpPr>
        <p:spPr>
          <a:xfrm>
            <a:off x="5105400" y="354734"/>
            <a:ext cx="7086600" cy="1807305"/>
          </a:xfrm>
        </p:spPr>
        <p:txBody>
          <a:bodyPr vert="horz" lIns="91440" tIns="45720" rIns="91440" bIns="45720" rtlCol="0" anchor="ctr">
            <a:normAutofit/>
          </a:bodyPr>
          <a:lstStyle/>
          <a:p>
            <a:pPr algn="l"/>
            <a:r>
              <a:rPr lang="en-US" sz="4400" dirty="0"/>
              <a:t>RANDOM FOREST MODEL</a:t>
            </a:r>
          </a:p>
        </p:txBody>
      </p:sp>
      <p:pic>
        <p:nvPicPr>
          <p:cNvPr id="4" name="Picture 3">
            <a:extLst>
              <a:ext uri="{FF2B5EF4-FFF2-40B4-BE49-F238E27FC236}">
                <a16:creationId xmlns:a16="http://schemas.microsoft.com/office/drawing/2014/main" id="{EA9D18ED-606A-D686-0A48-1B1FA40D7914}"/>
              </a:ext>
            </a:extLst>
          </p:cNvPr>
          <p:cNvPicPr>
            <a:picLocks noChangeAspect="1"/>
          </p:cNvPicPr>
          <p:nvPr/>
        </p:nvPicPr>
        <p:blipFill rotWithShape="1">
          <a:blip r:embed="rId5">
            <a:extLst>
              <a:ext uri="{837473B0-CC2E-450A-ABE3-18F120FF3D39}">
                <a1611:picAttrSrcUrl xmlns:a1611="http://schemas.microsoft.com/office/drawing/2016/11/main" r:id="rId6"/>
              </a:ext>
            </a:extLst>
          </a:blip>
          <a:srcRect l="18092" r="36199"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Subtitle 2">
            <a:extLst>
              <a:ext uri="{FF2B5EF4-FFF2-40B4-BE49-F238E27FC236}">
                <a16:creationId xmlns:a16="http://schemas.microsoft.com/office/drawing/2014/main" id="{4264BE24-7AD5-7C1C-3B45-62FF052781BD}"/>
              </a:ext>
            </a:extLst>
          </p:cNvPr>
          <p:cNvSpPr>
            <a:spLocks noGrp="1"/>
          </p:cNvSpPr>
          <p:nvPr>
            <p:ph type="subTitle" idx="1"/>
          </p:nvPr>
        </p:nvSpPr>
        <p:spPr>
          <a:xfrm>
            <a:off x="6116569" y="1791730"/>
            <a:ext cx="5782987" cy="4385233"/>
          </a:xfrm>
        </p:spPr>
        <p:txBody>
          <a:bodyPr vert="horz" lIns="91440" tIns="45720" rIns="91440" bIns="45720" rtlCol="0">
            <a:noAutofit/>
          </a:bodyPr>
          <a:lstStyle/>
          <a:p>
            <a:pPr marL="342900" lvl="0" indent="-342900" algn="l">
              <a:buFont typeface="Arial" panose="020B0604020202020204" pitchFamily="34" charset="0"/>
              <a:buChar char="•"/>
            </a:pPr>
            <a:r>
              <a:rPr lang="en-IN" dirty="0"/>
              <a:t>Random Forest model is a Supervised Learning algorithm. This is widely used for Classification and Regression problems. It builds multiple decision trees and takes a majority vote to classify.</a:t>
            </a:r>
            <a:endParaRPr lang="en-US" dirty="0"/>
          </a:p>
          <a:p>
            <a:pPr marL="342900" indent="-342900" algn="l">
              <a:buFont typeface="Arial" panose="020B0604020202020204" pitchFamily="34" charset="0"/>
              <a:buChar char="•"/>
            </a:pPr>
            <a:r>
              <a:rPr lang="en-IN" dirty="0"/>
              <a:t>Random Forest algorithm is used to classify fraud transactions in real-time or batch processes. </a:t>
            </a:r>
            <a:endParaRPr lang="en-US" dirty="0"/>
          </a:p>
          <a:p>
            <a:pPr marL="342900" indent="-228600" algn="l">
              <a:buFont typeface="Arial" panose="020B0604020202020204" pitchFamily="34" charset="0"/>
              <a:buChar char="•"/>
            </a:pPr>
            <a:endParaRPr lang="en-US" sz="1800" dirty="0"/>
          </a:p>
        </p:txBody>
      </p:sp>
      <p:pic>
        <p:nvPicPr>
          <p:cNvPr id="6" name="Audio 5">
            <a:hlinkClick r:id="" action="ppaction://media"/>
            <a:extLst>
              <a:ext uri="{FF2B5EF4-FFF2-40B4-BE49-F238E27FC236}">
                <a16:creationId xmlns:a16="http://schemas.microsoft.com/office/drawing/2014/main" id="{46BA8838-23B9-3717-8752-7DD4C07D5A8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76360131"/>
      </p:ext>
    </p:extLst>
  </p:cSld>
  <p:clrMapOvr>
    <a:masterClrMapping/>
  </p:clrMapOvr>
  <mc:AlternateContent xmlns:mc="http://schemas.openxmlformats.org/markup-compatibility/2006">
    <mc:Choice xmlns:p14="http://schemas.microsoft.com/office/powerpoint/2010/main" Requires="p14">
      <p:transition spd="slow" p14:dur="2000" advTm="26668"/>
    </mc:Choice>
    <mc:Fallback>
      <p:transition spd="slow" advTm="266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10" presetClass="entr" presetSubtype="0" fill="hold" grpId="0" nodeType="withEffect">
                                  <p:stCondLst>
                                    <p:cond delay="2000"/>
                                  </p:stCondLst>
                                  <p:iterate type="lt">
                                    <p:tmPct val="10000"/>
                                  </p:iterate>
                                  <p:childTnLst>
                                    <p:set>
                                      <p:cBhvr>
                                        <p:cTn id="8" dur="1" fill="hold">
                                          <p:stCondLst>
                                            <p:cond delay="0"/>
                                          </p:stCondLst>
                                        </p:cTn>
                                        <p:tgtEl>
                                          <p:spTgt spid="3">
                                            <p:txEl>
                                              <p:pRg st="0" end="0"/>
                                            </p:txEl>
                                          </p:spTgt>
                                        </p:tgtEl>
                                        <p:attrNameLst>
                                          <p:attrName>style.visibility</p:attrName>
                                        </p:attrNameLst>
                                      </p:cBhvr>
                                      <p:to>
                                        <p:strVal val="visible"/>
                                      </p:to>
                                    </p:set>
                                    <p:animEffect transition="in" filter="fade">
                                      <p:cBhvr>
                                        <p:cTn id="9" dur="400"/>
                                        <p:tgtEl>
                                          <p:spTgt spid="3">
                                            <p:txEl>
                                              <p:pRg st="0" end="0"/>
                                            </p:txEl>
                                          </p:spTgt>
                                        </p:tgtEl>
                                      </p:cBhvr>
                                    </p:animEffect>
                                  </p:childTnLst>
                                </p:cTn>
                              </p:par>
                              <p:par>
                                <p:cTn id="10" presetID="10" presetClass="entr" presetSubtype="0" fill="hold" grpId="0" nodeType="with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par>
                                <p:cTn id="13" presetID="10" presetClass="entr" presetSubtype="0" fill="hold" grpId="0" nodeType="withEffect">
                                  <p:stCondLst>
                                    <p:cond delay="1000"/>
                                  </p:stCondLst>
                                  <p:iterate type="lt">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6" fill="hold" display="0">
                  <p:stCondLst>
                    <p:cond delay="indefinite"/>
                  </p:stCondLst>
                  <p:endCondLst>
                    <p:cond evt="onStopAudio" delay="0">
                      <p:tgtEl>
                        <p:sldTgt/>
                      </p:tgtEl>
                    </p:cond>
                  </p:endCondLst>
                </p:cTn>
                <p:tgtEl>
                  <p:spTgt spid="6"/>
                </p:tgtEl>
              </p:cMediaNode>
            </p:audio>
          </p:childTnLst>
        </p:cTn>
      </p:par>
    </p:tnLst>
    <p:bldLst>
      <p:bldP spid="2" grpId="0"/>
      <p:bldP spid="3"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TIMING" val="|0.9|29.9|1.6"/>
</p:tagLst>
</file>

<file path=ppt/tags/tag2.xml><?xml version="1.0" encoding="utf-8"?>
<p:tagLst xmlns:a="http://schemas.openxmlformats.org/drawingml/2006/main" xmlns:r="http://schemas.openxmlformats.org/officeDocument/2006/relationships" xmlns:p="http://schemas.openxmlformats.org/presentationml/2006/main">
  <p:tag name="TIMING" val="|1.1"/>
</p:tagLst>
</file>

<file path=ppt/tags/tag3.xml><?xml version="1.0" encoding="utf-8"?>
<p:tagLst xmlns:a="http://schemas.openxmlformats.org/drawingml/2006/main" xmlns:r="http://schemas.openxmlformats.org/officeDocument/2006/relationships" xmlns:p="http://schemas.openxmlformats.org/presentationml/2006/main">
  <p:tag name="TIMING" val="|0.9"/>
</p:tagLst>
</file>

<file path=ppt/tags/tag4.xml><?xml version="1.0" encoding="utf-8"?>
<p:tagLst xmlns:a="http://schemas.openxmlformats.org/drawingml/2006/main" xmlns:r="http://schemas.openxmlformats.org/officeDocument/2006/relationships" xmlns:p="http://schemas.openxmlformats.org/presentationml/2006/main">
  <p:tag name="TIMING" val="|2.4"/>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2072</TotalTime>
  <Words>859</Words>
  <Application>Microsoft Macintosh PowerPoint</Application>
  <PresentationFormat>Widescreen</PresentationFormat>
  <Paragraphs>75</Paragraphs>
  <Slides>16</Slides>
  <Notes>16</Notes>
  <HiddenSlides>0</HiddenSlides>
  <MMClips>16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CREDIT CARD FRAUD PREDICTION</vt:lpstr>
      <vt:lpstr>INTRODUCTION</vt:lpstr>
      <vt:lpstr>PROJECT STEPS</vt:lpstr>
      <vt:lpstr>DATA PREPARATION</vt:lpstr>
      <vt:lpstr>DATA PREPARATION</vt:lpstr>
      <vt:lpstr>EXPLORATORY DATA ANALYSIS</vt:lpstr>
      <vt:lpstr>EXPLORATORY DATA ANALYSIS</vt:lpstr>
      <vt:lpstr>LOGISTIC REGRESSION MODEL</vt:lpstr>
      <vt:lpstr>RANDOM FOREST MODEL</vt:lpstr>
      <vt:lpstr>DECISION TREE MODEL</vt:lpstr>
      <vt:lpstr>XG BOOST ALGORITHM </vt:lpstr>
      <vt:lpstr>MODELS COMPARISON</vt:lpstr>
      <vt:lpstr>ETHICAL IMPLICATIONS </vt:lpstr>
      <vt:lpstr>CONCLUSION </vt:lpstr>
      <vt:lpstr>REFERENCES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STOCK MARKET PREDICTION</dc:title>
  <dc:creator>Soma Vayuvegula</dc:creator>
  <cp:lastModifiedBy>Soma Vayuvegula</cp:lastModifiedBy>
  <cp:revision>48</cp:revision>
  <dcterms:created xsi:type="dcterms:W3CDTF">2023-04-09T21:13:11Z</dcterms:created>
  <dcterms:modified xsi:type="dcterms:W3CDTF">2023-05-10T05:49:32Z</dcterms:modified>
</cp:coreProperties>
</file>

<file path=docProps/thumbnail.jpeg>
</file>